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263" r:id="rId3"/>
    <p:sldId id="350" r:id="rId4"/>
    <p:sldId id="267" r:id="rId5"/>
    <p:sldId id="272" r:id="rId6"/>
    <p:sldId id="264" r:id="rId7"/>
    <p:sldId id="273" r:id="rId8"/>
    <p:sldId id="270" r:id="rId9"/>
    <p:sldId id="294" r:id="rId10"/>
    <p:sldId id="388" r:id="rId11"/>
    <p:sldId id="290" r:id="rId12"/>
    <p:sldId id="289" r:id="rId13"/>
    <p:sldId id="283" r:id="rId14"/>
    <p:sldId id="279" r:id="rId15"/>
    <p:sldId id="331" r:id="rId16"/>
    <p:sldId id="275" r:id="rId17"/>
    <p:sldId id="313" r:id="rId18"/>
    <p:sldId id="332" r:id="rId19"/>
    <p:sldId id="338" r:id="rId20"/>
    <p:sldId id="337" r:id="rId21"/>
    <p:sldId id="342" r:id="rId22"/>
    <p:sldId id="293" r:id="rId23"/>
    <p:sldId id="288" r:id="rId24"/>
    <p:sldId id="306" r:id="rId25"/>
    <p:sldId id="265" r:id="rId26"/>
    <p:sldId id="387" r:id="rId27"/>
    <p:sldId id="284" r:id="rId28"/>
    <p:sldId id="281" r:id="rId29"/>
    <p:sldId id="316" r:id="rId30"/>
    <p:sldId id="317" r:id="rId31"/>
    <p:sldId id="297" r:id="rId32"/>
    <p:sldId id="277" r:id="rId33"/>
    <p:sldId id="343" r:id="rId34"/>
    <p:sldId id="305" r:id="rId35"/>
    <p:sldId id="344" r:id="rId36"/>
    <p:sldId id="280" r:id="rId37"/>
    <p:sldId id="348" r:id="rId38"/>
    <p:sldId id="336" r:id="rId39"/>
    <p:sldId id="295" r:id="rId40"/>
    <p:sldId id="369" r:id="rId41"/>
    <p:sldId id="364" r:id="rId42"/>
    <p:sldId id="360" r:id="rId43"/>
    <p:sldId id="358" r:id="rId44"/>
    <p:sldId id="298" r:id="rId45"/>
    <p:sldId id="377" r:id="rId46"/>
    <p:sldId id="373" r:id="rId47"/>
    <p:sldId id="375" r:id="rId48"/>
    <p:sldId id="379" r:id="rId49"/>
    <p:sldId id="354" r:id="rId50"/>
    <p:sldId id="302" r:id="rId51"/>
    <p:sldId id="278" r:id="rId52"/>
    <p:sldId id="359" r:id="rId53"/>
    <p:sldId id="325" r:id="rId54"/>
    <p:sldId id="323" r:id="rId55"/>
    <p:sldId id="304" r:id="rId56"/>
    <p:sldId id="355" r:id="rId57"/>
    <p:sldId id="378" r:id="rId58"/>
    <p:sldId id="285" r:id="rId59"/>
    <p:sldId id="286" r:id="rId60"/>
    <p:sldId id="300" r:id="rId61"/>
    <p:sldId id="339" r:id="rId62"/>
    <p:sldId id="389" r:id="rId63"/>
    <p:sldId id="385" r:id="rId64"/>
    <p:sldId id="386" r:id="rId65"/>
    <p:sldId id="258" r:id="rId66"/>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6ED4"/>
    <a:srgbClr val="CC00CC"/>
    <a:srgbClr val="5B4680"/>
    <a:srgbClr val="F07EE2"/>
    <a:srgbClr val="FFFFFF"/>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0" autoAdjust="0"/>
    <p:restoredTop sz="88582" autoAdjust="0"/>
  </p:normalViewPr>
  <p:slideViewPr>
    <p:cSldViewPr>
      <p:cViewPr varScale="1">
        <p:scale>
          <a:sx n="40" d="100"/>
          <a:sy n="40" d="100"/>
        </p:scale>
        <p:origin x="792" y="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08EBAD0B-3B4E-4C9C-AD85-208F113EA5F3}" type="datetimeFigureOut">
              <a:rPr lang="pt-BR" smtClean="0"/>
              <a:t>18/07/2022</a:t>
            </a:fld>
            <a:endParaRPr lang="pt-BR"/>
          </a:p>
        </p:txBody>
      </p:sp>
      <p:sp>
        <p:nvSpPr>
          <p:cNvPr id="4" name="Espaço Reservado para Imagem de Slide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FB89513B-9DB8-4814-A0C1-8AECA03803BE}" type="slidenum">
              <a:rPr lang="pt-BR" smtClean="0"/>
              <a:t>‹nº›</a:t>
            </a:fld>
            <a:endParaRPr lang="pt-BR"/>
          </a:p>
        </p:txBody>
      </p:sp>
    </p:spTree>
    <p:extLst>
      <p:ext uri="{BB962C8B-B14F-4D97-AF65-F5344CB8AC3E}">
        <p14:creationId xmlns:p14="http://schemas.microsoft.com/office/powerpoint/2010/main" val="3222025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B89513B-9DB8-4814-A0C1-8AECA03803BE}" type="slidenum">
              <a:rPr lang="pt-BR" smtClean="0"/>
              <a:t>1</a:t>
            </a:fld>
            <a:endParaRPr lang="pt-BR"/>
          </a:p>
        </p:txBody>
      </p:sp>
    </p:spTree>
    <p:extLst>
      <p:ext uri="{BB962C8B-B14F-4D97-AF65-F5344CB8AC3E}">
        <p14:creationId xmlns:p14="http://schemas.microsoft.com/office/powerpoint/2010/main" val="3410439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B89513B-9DB8-4814-A0C1-8AECA03803BE}" type="slidenum">
              <a:rPr lang="pt-BR" smtClean="0"/>
              <a:t>11</a:t>
            </a:fld>
            <a:endParaRPr lang="pt-BR"/>
          </a:p>
        </p:txBody>
      </p:sp>
    </p:spTree>
    <p:extLst>
      <p:ext uri="{BB962C8B-B14F-4D97-AF65-F5344CB8AC3E}">
        <p14:creationId xmlns:p14="http://schemas.microsoft.com/office/powerpoint/2010/main" val="1645912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B89513B-9DB8-4814-A0C1-8AECA03803BE}" type="slidenum">
              <a:rPr lang="pt-BR" smtClean="0"/>
              <a:t>51</a:t>
            </a:fld>
            <a:endParaRPr lang="pt-BR"/>
          </a:p>
        </p:txBody>
      </p:sp>
    </p:spTree>
    <p:extLst>
      <p:ext uri="{BB962C8B-B14F-4D97-AF65-F5344CB8AC3E}">
        <p14:creationId xmlns:p14="http://schemas.microsoft.com/office/powerpoint/2010/main" val="3869690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350" b="1" i="1">
                <a:solidFill>
                  <a:srgbClr val="0D0D2F"/>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350" b="1" i="1">
                <a:solidFill>
                  <a:srgbClr val="0D0D2F"/>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350" b="1" i="1">
                <a:solidFill>
                  <a:srgbClr val="0D0D2F"/>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731520" cy="10287000"/>
          </a:xfrm>
          <a:custGeom>
            <a:avLst/>
            <a:gdLst/>
            <a:ahLst/>
            <a:cxnLst/>
            <a:rect l="l" t="t" r="r" b="b"/>
            <a:pathLst>
              <a:path w="731520" h="10287000">
                <a:moveTo>
                  <a:pt x="0" y="10286999"/>
                </a:moveTo>
                <a:lnTo>
                  <a:pt x="731061" y="10286999"/>
                </a:lnTo>
                <a:lnTo>
                  <a:pt x="731061" y="0"/>
                </a:lnTo>
                <a:lnTo>
                  <a:pt x="0" y="0"/>
                </a:lnTo>
                <a:lnTo>
                  <a:pt x="0" y="10286999"/>
                </a:lnTo>
                <a:close/>
              </a:path>
            </a:pathLst>
          </a:custGeom>
          <a:solidFill>
            <a:srgbClr val="00031F"/>
          </a:solidFill>
        </p:spPr>
        <p:txBody>
          <a:bodyPr wrap="square" lIns="0" tIns="0" rIns="0" bIns="0" rtlCol="0"/>
          <a:lstStyle/>
          <a:p>
            <a:endParaRPr/>
          </a:p>
        </p:txBody>
      </p:sp>
      <p:sp>
        <p:nvSpPr>
          <p:cNvPr id="2" name="Holder 2"/>
          <p:cNvSpPr>
            <a:spLocks noGrp="1"/>
          </p:cNvSpPr>
          <p:nvPr>
            <p:ph type="title"/>
          </p:nvPr>
        </p:nvSpPr>
        <p:spPr>
          <a:xfrm>
            <a:off x="1722918" y="2685275"/>
            <a:ext cx="9737725" cy="4479925"/>
          </a:xfrm>
          <a:prstGeom prst="rect">
            <a:avLst/>
          </a:prstGeom>
        </p:spPr>
        <p:txBody>
          <a:bodyPr wrap="square" lIns="0" tIns="0" rIns="0" bIns="0">
            <a:spAutoFit/>
          </a:bodyPr>
          <a:lstStyle>
            <a:lvl1pPr>
              <a:defRPr sz="11350" b="1" i="1">
                <a:solidFill>
                  <a:srgbClr val="0D0D2F"/>
                </a:solidFill>
                <a:latin typeface="Verdana"/>
                <a:cs typeface="Verdana"/>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7/18/2022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5.pn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33.jpe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0.jpe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43.jpe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gif"/></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jpeg"/></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jpe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76.jpe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82.jpe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85.jpeg"/></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87.jpeg"/></Relationships>
</file>

<file path=ppt/slides/_rels/slide38.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91.jpeg"/><Relationship Id="rId4" Type="http://schemas.openxmlformats.org/officeDocument/2006/relationships/image" Target="../media/image90.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93.jpeg"/></Relationships>
</file>

<file path=ppt/slides/_rels/slide4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5.jpeg"/></Relationships>
</file>

<file path=ppt/slides/_rels/slide52.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10.jpeg"/><Relationship Id="rId4" Type="http://schemas.openxmlformats.org/officeDocument/2006/relationships/image" Target="../media/image109.jpeg"/></Relationships>
</file>

<file path=ppt/slides/_rels/slide5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13.jpeg"/></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8.png"/><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3" cstate="print"/>
            <a:stretch>
              <a:fillRect/>
            </a:stretch>
          </p:blipFill>
          <p:spPr>
            <a:xfrm>
              <a:off x="731061" y="0"/>
              <a:ext cx="17556936" cy="10286999"/>
            </a:xfrm>
            <a:prstGeom prst="rect">
              <a:avLst/>
            </a:prstGeom>
          </p:spPr>
        </p:pic>
        <p:pic>
          <p:nvPicPr>
            <p:cNvPr id="4" name="object 4"/>
            <p:cNvPicPr/>
            <p:nvPr/>
          </p:nvPicPr>
          <p:blipFill>
            <a:blip r:embed="rId4" cstate="print"/>
            <a:stretch>
              <a:fillRect/>
            </a:stretch>
          </p:blipFill>
          <p:spPr>
            <a:xfrm>
              <a:off x="13084985" y="6740496"/>
              <a:ext cx="4571999" cy="3546503"/>
            </a:xfrm>
            <a:prstGeom prst="rect">
              <a:avLst/>
            </a:prstGeom>
          </p:spPr>
        </p:pic>
        <p:pic>
          <p:nvPicPr>
            <p:cNvPr id="5" name="object 5"/>
            <p:cNvPicPr/>
            <p:nvPr/>
          </p:nvPicPr>
          <p:blipFill>
            <a:blip r:embed="rId5" cstate="print"/>
            <a:stretch>
              <a:fillRect/>
            </a:stretch>
          </p:blipFill>
          <p:spPr>
            <a:xfrm>
              <a:off x="1034764" y="188046"/>
              <a:ext cx="2308280" cy="1927606"/>
            </a:xfrm>
            <a:prstGeom prst="rect">
              <a:avLst/>
            </a:prstGeom>
          </p:spPr>
        </p:pic>
        <p:pic>
          <p:nvPicPr>
            <p:cNvPr id="6" name="object 6"/>
            <p:cNvPicPr/>
            <p:nvPr/>
          </p:nvPicPr>
          <p:blipFill>
            <a:blip r:embed="rId6" cstate="print"/>
            <a:stretch>
              <a:fillRect/>
            </a:stretch>
          </p:blipFill>
          <p:spPr>
            <a:xfrm>
              <a:off x="9910886" y="8174402"/>
              <a:ext cx="2308175" cy="1927833"/>
            </a:xfrm>
            <a:prstGeom prst="rect">
              <a:avLst/>
            </a:prstGeom>
          </p:spPr>
        </p:pic>
      </p:grpSp>
      <p:sp>
        <p:nvSpPr>
          <p:cNvPr id="7" name="object 7"/>
          <p:cNvSpPr txBox="1">
            <a:spLocks noGrp="1"/>
          </p:cNvSpPr>
          <p:nvPr>
            <p:ph type="title"/>
          </p:nvPr>
        </p:nvSpPr>
        <p:spPr>
          <a:prstGeom prst="rect">
            <a:avLst/>
          </a:prstGeom>
        </p:spPr>
        <p:txBody>
          <a:bodyPr vert="horz" wrap="square" lIns="0" tIns="381000" rIns="0" bIns="0" rtlCol="0">
            <a:spAutoFit/>
          </a:bodyPr>
          <a:lstStyle/>
          <a:p>
            <a:pPr marL="12700" marR="5080" indent="338455">
              <a:lnSpc>
                <a:spcPct val="78700"/>
              </a:lnSpc>
              <a:spcBef>
                <a:spcPts val="3000"/>
              </a:spcBef>
            </a:pPr>
            <a:r>
              <a:rPr i="1" spc="-1045" dirty="0"/>
              <a:t>C</a:t>
            </a:r>
            <a:r>
              <a:rPr i="1" spc="-1085" dirty="0"/>
              <a:t>U</a:t>
            </a:r>
            <a:r>
              <a:rPr i="1" spc="-1100" dirty="0"/>
              <a:t>R</a:t>
            </a:r>
            <a:r>
              <a:rPr i="1" spc="-1125" dirty="0"/>
              <a:t>S</a:t>
            </a:r>
            <a:r>
              <a:rPr i="1" spc="-300" dirty="0"/>
              <a:t>O</a:t>
            </a:r>
            <a:r>
              <a:rPr i="1" spc="-2075" dirty="0"/>
              <a:t> </a:t>
            </a:r>
            <a:r>
              <a:rPr i="1" spc="-844" dirty="0"/>
              <a:t>P</a:t>
            </a:r>
            <a:r>
              <a:rPr i="1" spc="-840" dirty="0"/>
              <a:t>A</a:t>
            </a:r>
            <a:r>
              <a:rPr i="1" spc="-894" dirty="0"/>
              <a:t>R</a:t>
            </a:r>
            <a:r>
              <a:rPr i="1" spc="-95" dirty="0"/>
              <a:t>A</a:t>
            </a:r>
            <a:r>
              <a:rPr spc="-670" dirty="0"/>
              <a:t> </a:t>
            </a:r>
            <a:r>
              <a:rPr spc="-1015" dirty="0"/>
              <a:t>ACA</a:t>
            </a:r>
            <a:r>
              <a:rPr spc="-1030" dirty="0"/>
              <a:t>D</a:t>
            </a:r>
            <a:r>
              <a:rPr spc="-1040" dirty="0"/>
              <a:t>Ê</a:t>
            </a:r>
            <a:r>
              <a:rPr spc="-1019" dirty="0"/>
              <a:t>M</a:t>
            </a:r>
            <a:r>
              <a:rPr spc="-1480" dirty="0"/>
              <a:t>I</a:t>
            </a:r>
            <a:r>
              <a:rPr spc="-1015" dirty="0"/>
              <a:t>C</a:t>
            </a:r>
            <a:r>
              <a:rPr spc="-1030" dirty="0"/>
              <a:t>O</a:t>
            </a:r>
            <a:r>
              <a:rPr spc="-270" dirty="0"/>
              <a:t>S</a:t>
            </a:r>
          </a:p>
          <a:p>
            <a:pPr marL="6431915">
              <a:lnSpc>
                <a:spcPts val="10725"/>
              </a:lnSpc>
            </a:pPr>
            <a:r>
              <a:rPr i="1" spc="-1880" dirty="0">
                <a:solidFill>
                  <a:srgbClr val="000000"/>
                </a:solidFill>
              </a:rPr>
              <a:t>2</a:t>
            </a:r>
            <a:r>
              <a:rPr i="1" spc="-1770" dirty="0">
                <a:solidFill>
                  <a:srgbClr val="000000"/>
                </a:solidFill>
              </a:rPr>
              <a:t>0</a:t>
            </a:r>
            <a:r>
              <a:rPr i="1" spc="-1880" dirty="0">
                <a:solidFill>
                  <a:srgbClr val="000000"/>
                </a:solidFill>
              </a:rPr>
              <a:t>2</a:t>
            </a:r>
            <a:r>
              <a:rPr i="1" spc="-985" dirty="0">
                <a:solidFill>
                  <a:srgbClr val="000000"/>
                </a:solidFill>
              </a:rPr>
              <a:t>2</a:t>
            </a:r>
          </a:p>
        </p:txBody>
      </p:sp>
      <p:grpSp>
        <p:nvGrpSpPr>
          <p:cNvPr id="8" name="object 8"/>
          <p:cNvGrpSpPr/>
          <p:nvPr/>
        </p:nvGrpSpPr>
        <p:grpSpPr>
          <a:xfrm>
            <a:off x="13293628" y="0"/>
            <a:ext cx="4994910" cy="4936490"/>
            <a:chOff x="13293628" y="0"/>
            <a:chExt cx="4994910" cy="4936490"/>
          </a:xfrm>
        </p:grpSpPr>
        <p:sp>
          <p:nvSpPr>
            <p:cNvPr id="9" name="object 9"/>
            <p:cNvSpPr/>
            <p:nvPr/>
          </p:nvSpPr>
          <p:spPr>
            <a:xfrm>
              <a:off x="13679798" y="0"/>
              <a:ext cx="4608830" cy="4597400"/>
            </a:xfrm>
            <a:custGeom>
              <a:avLst/>
              <a:gdLst/>
              <a:ahLst/>
              <a:cxnLst/>
              <a:rect l="l" t="t" r="r" b="b"/>
              <a:pathLst>
                <a:path w="4608830" h="4597400">
                  <a:moveTo>
                    <a:pt x="0" y="0"/>
                  </a:moveTo>
                  <a:lnTo>
                    <a:pt x="4608202" y="0"/>
                  </a:lnTo>
                  <a:lnTo>
                    <a:pt x="4608202" y="4597111"/>
                  </a:lnTo>
                  <a:lnTo>
                    <a:pt x="0" y="0"/>
                  </a:lnTo>
                  <a:close/>
                </a:path>
              </a:pathLst>
            </a:custGeom>
            <a:solidFill>
              <a:srgbClr val="66BE44"/>
            </a:solidFill>
          </p:spPr>
          <p:txBody>
            <a:bodyPr wrap="square" lIns="0" tIns="0" rIns="0" bIns="0" rtlCol="0"/>
            <a:lstStyle/>
            <a:p>
              <a:endParaRPr dirty="0"/>
            </a:p>
          </p:txBody>
        </p:sp>
        <p:sp>
          <p:nvSpPr>
            <p:cNvPr id="10" name="object 10"/>
            <p:cNvSpPr/>
            <p:nvPr/>
          </p:nvSpPr>
          <p:spPr>
            <a:xfrm>
              <a:off x="13293628" y="491890"/>
              <a:ext cx="4445000" cy="4445000"/>
            </a:xfrm>
            <a:custGeom>
              <a:avLst/>
              <a:gdLst/>
              <a:ahLst/>
              <a:cxnLst/>
              <a:rect l="l" t="t" r="r" b="b"/>
              <a:pathLst>
                <a:path w="4445000" h="4445000">
                  <a:moveTo>
                    <a:pt x="4444426" y="4444426"/>
                  </a:moveTo>
                  <a:lnTo>
                    <a:pt x="4251334" y="4440328"/>
                  </a:lnTo>
                  <a:lnTo>
                    <a:pt x="4060373" y="4428144"/>
                  </a:lnTo>
                  <a:lnTo>
                    <a:pt x="3871707" y="4408040"/>
                  </a:lnTo>
                  <a:lnTo>
                    <a:pt x="3685501" y="4380180"/>
                  </a:lnTo>
                  <a:lnTo>
                    <a:pt x="3501922" y="4344732"/>
                  </a:lnTo>
                  <a:lnTo>
                    <a:pt x="3321135" y="4301859"/>
                  </a:lnTo>
                  <a:lnTo>
                    <a:pt x="3143306" y="4251727"/>
                  </a:lnTo>
                  <a:lnTo>
                    <a:pt x="2968598" y="4194503"/>
                  </a:lnTo>
                  <a:lnTo>
                    <a:pt x="2797179" y="4130350"/>
                  </a:lnTo>
                  <a:lnTo>
                    <a:pt x="2587781" y="4040669"/>
                  </a:lnTo>
                  <a:lnTo>
                    <a:pt x="2384103" y="3940746"/>
                  </a:lnTo>
                  <a:lnTo>
                    <a:pt x="2186466" y="3830902"/>
                  </a:lnTo>
                  <a:lnTo>
                    <a:pt x="1995196" y="3711462"/>
                  </a:lnTo>
                  <a:lnTo>
                    <a:pt x="1810614" y="3582748"/>
                  </a:lnTo>
                  <a:lnTo>
                    <a:pt x="1633043" y="3445083"/>
                  </a:lnTo>
                  <a:lnTo>
                    <a:pt x="1462808" y="3298791"/>
                  </a:lnTo>
                  <a:lnTo>
                    <a:pt x="1300231" y="3144195"/>
                  </a:lnTo>
                  <a:lnTo>
                    <a:pt x="1145634" y="2981617"/>
                  </a:lnTo>
                  <a:lnTo>
                    <a:pt x="999342" y="2811382"/>
                  </a:lnTo>
                  <a:lnTo>
                    <a:pt x="861678" y="2633812"/>
                  </a:lnTo>
                  <a:lnTo>
                    <a:pt x="732964" y="2449230"/>
                  </a:lnTo>
                  <a:lnTo>
                    <a:pt x="613523" y="2257959"/>
                  </a:lnTo>
                  <a:lnTo>
                    <a:pt x="503680" y="2060323"/>
                  </a:lnTo>
                  <a:lnTo>
                    <a:pt x="403756" y="1856644"/>
                  </a:lnTo>
                  <a:lnTo>
                    <a:pt x="314075" y="1647246"/>
                  </a:lnTo>
                  <a:lnTo>
                    <a:pt x="249923" y="1475827"/>
                  </a:lnTo>
                  <a:lnTo>
                    <a:pt x="192698" y="1301120"/>
                  </a:lnTo>
                  <a:lnTo>
                    <a:pt x="142567" y="1123290"/>
                  </a:lnTo>
                  <a:lnTo>
                    <a:pt x="99694" y="942503"/>
                  </a:lnTo>
                  <a:lnTo>
                    <a:pt x="64245" y="758924"/>
                  </a:lnTo>
                  <a:lnTo>
                    <a:pt x="36386" y="572719"/>
                  </a:lnTo>
                  <a:lnTo>
                    <a:pt x="16281" y="384053"/>
                  </a:lnTo>
                  <a:lnTo>
                    <a:pt x="4098" y="193091"/>
                  </a:lnTo>
                  <a:lnTo>
                    <a:pt x="0" y="0"/>
                  </a:lnTo>
                  <a:lnTo>
                    <a:pt x="4444426" y="0"/>
                  </a:lnTo>
                  <a:lnTo>
                    <a:pt x="4444426" y="4444426"/>
                  </a:lnTo>
                  <a:close/>
                </a:path>
              </a:pathLst>
            </a:custGeom>
            <a:solidFill>
              <a:srgbClr val="FFFFFF"/>
            </a:solidFill>
          </p:spPr>
          <p:txBody>
            <a:bodyPr wrap="square" lIns="0" tIns="0" rIns="0" bIns="0" rtlCol="0"/>
            <a:lstStyle/>
            <a:p>
              <a:endParaRPr dirty="0"/>
            </a:p>
          </p:txBody>
        </p:sp>
        <p:sp>
          <p:nvSpPr>
            <p:cNvPr id="11" name="object 11"/>
            <p:cNvSpPr/>
            <p:nvPr/>
          </p:nvSpPr>
          <p:spPr>
            <a:xfrm>
              <a:off x="14097650" y="0"/>
              <a:ext cx="4190365" cy="4127500"/>
            </a:xfrm>
            <a:custGeom>
              <a:avLst/>
              <a:gdLst/>
              <a:ahLst/>
              <a:cxnLst/>
              <a:rect l="l" t="t" r="r" b="b"/>
              <a:pathLst>
                <a:path w="4190365" h="4127500">
                  <a:moveTo>
                    <a:pt x="4190348" y="4127500"/>
                  </a:moveTo>
                  <a:lnTo>
                    <a:pt x="4098701" y="4127500"/>
                  </a:lnTo>
                  <a:lnTo>
                    <a:pt x="4050830" y="4114800"/>
                  </a:lnTo>
                  <a:lnTo>
                    <a:pt x="3955533" y="4114800"/>
                  </a:lnTo>
                  <a:lnTo>
                    <a:pt x="3908111" y="4102100"/>
                  </a:lnTo>
                  <a:lnTo>
                    <a:pt x="3860844" y="4102100"/>
                  </a:lnTo>
                  <a:lnTo>
                    <a:pt x="3813734" y="4089400"/>
                  </a:lnTo>
                  <a:lnTo>
                    <a:pt x="3766784" y="4089400"/>
                  </a:lnTo>
                  <a:lnTo>
                    <a:pt x="3719997" y="4076700"/>
                  </a:lnTo>
                  <a:lnTo>
                    <a:pt x="3673375" y="4076700"/>
                  </a:lnTo>
                  <a:lnTo>
                    <a:pt x="3580637" y="4051300"/>
                  </a:lnTo>
                  <a:lnTo>
                    <a:pt x="3534527" y="4051300"/>
                  </a:lnTo>
                  <a:lnTo>
                    <a:pt x="3306659" y="3987800"/>
                  </a:lnTo>
                  <a:lnTo>
                    <a:pt x="3261641" y="3987800"/>
                  </a:lnTo>
                  <a:lnTo>
                    <a:pt x="3127745" y="3949700"/>
                  </a:lnTo>
                  <a:lnTo>
                    <a:pt x="3083508" y="3924300"/>
                  </a:lnTo>
                  <a:lnTo>
                    <a:pt x="2908602" y="3873500"/>
                  </a:lnTo>
                  <a:lnTo>
                    <a:pt x="2865399" y="3848100"/>
                  </a:lnTo>
                  <a:lnTo>
                    <a:pt x="2737089" y="3810000"/>
                  </a:lnTo>
                  <a:lnTo>
                    <a:pt x="2694761" y="3784600"/>
                  </a:lnTo>
                  <a:lnTo>
                    <a:pt x="2652658" y="3771900"/>
                  </a:lnTo>
                  <a:lnTo>
                    <a:pt x="2610783" y="3746500"/>
                  </a:lnTo>
                  <a:lnTo>
                    <a:pt x="2569138" y="3733800"/>
                  </a:lnTo>
                  <a:lnTo>
                    <a:pt x="2527726" y="3708400"/>
                  </a:lnTo>
                  <a:lnTo>
                    <a:pt x="2486550" y="3695700"/>
                  </a:lnTo>
                  <a:lnTo>
                    <a:pt x="2404914" y="3644900"/>
                  </a:lnTo>
                  <a:lnTo>
                    <a:pt x="2364461" y="3632200"/>
                  </a:lnTo>
                  <a:lnTo>
                    <a:pt x="2284293" y="3581400"/>
                  </a:lnTo>
                  <a:lnTo>
                    <a:pt x="2244585" y="3568700"/>
                  </a:lnTo>
                  <a:lnTo>
                    <a:pt x="2205131" y="3543300"/>
                  </a:lnTo>
                  <a:lnTo>
                    <a:pt x="2049905" y="3441700"/>
                  </a:lnTo>
                  <a:lnTo>
                    <a:pt x="2011760" y="3429000"/>
                  </a:lnTo>
                  <a:lnTo>
                    <a:pt x="1898950" y="3352800"/>
                  </a:lnTo>
                  <a:lnTo>
                    <a:pt x="1861898" y="3314700"/>
                  </a:lnTo>
                  <a:lnTo>
                    <a:pt x="1752431" y="3238500"/>
                  </a:lnTo>
                  <a:lnTo>
                    <a:pt x="1645554" y="3162300"/>
                  </a:lnTo>
                  <a:lnTo>
                    <a:pt x="1610516" y="3124200"/>
                  </a:lnTo>
                  <a:lnTo>
                    <a:pt x="1541338" y="3073400"/>
                  </a:lnTo>
                  <a:lnTo>
                    <a:pt x="1507202" y="3035300"/>
                  </a:lnTo>
                  <a:lnTo>
                    <a:pt x="1439852" y="2984500"/>
                  </a:lnTo>
                  <a:lnTo>
                    <a:pt x="1406642" y="2946400"/>
                  </a:lnTo>
                  <a:lnTo>
                    <a:pt x="1373746" y="2921000"/>
                  </a:lnTo>
                  <a:lnTo>
                    <a:pt x="1341166" y="2882900"/>
                  </a:lnTo>
                  <a:lnTo>
                    <a:pt x="1308906" y="2857500"/>
                  </a:lnTo>
                  <a:lnTo>
                    <a:pt x="1276967" y="2819400"/>
                  </a:lnTo>
                  <a:lnTo>
                    <a:pt x="1245353" y="2794000"/>
                  </a:lnTo>
                  <a:lnTo>
                    <a:pt x="1214065" y="2755900"/>
                  </a:lnTo>
                  <a:lnTo>
                    <a:pt x="1183107" y="2730500"/>
                  </a:lnTo>
                  <a:lnTo>
                    <a:pt x="1152481" y="2692400"/>
                  </a:lnTo>
                  <a:lnTo>
                    <a:pt x="1122189" y="2654300"/>
                  </a:lnTo>
                  <a:lnTo>
                    <a:pt x="1092235" y="2628900"/>
                  </a:lnTo>
                  <a:lnTo>
                    <a:pt x="1062621" y="2590800"/>
                  </a:lnTo>
                  <a:lnTo>
                    <a:pt x="1033349" y="2552700"/>
                  </a:lnTo>
                  <a:lnTo>
                    <a:pt x="1004423" y="2527300"/>
                  </a:lnTo>
                  <a:lnTo>
                    <a:pt x="975844" y="2489200"/>
                  </a:lnTo>
                  <a:lnTo>
                    <a:pt x="947615" y="2451100"/>
                  </a:lnTo>
                  <a:lnTo>
                    <a:pt x="919740" y="2413000"/>
                  </a:lnTo>
                  <a:lnTo>
                    <a:pt x="892220" y="2374900"/>
                  </a:lnTo>
                  <a:lnTo>
                    <a:pt x="865058" y="2349500"/>
                  </a:lnTo>
                  <a:lnTo>
                    <a:pt x="838257" y="2311400"/>
                  </a:lnTo>
                  <a:lnTo>
                    <a:pt x="811819" y="2273300"/>
                  </a:lnTo>
                  <a:lnTo>
                    <a:pt x="785747" y="2235200"/>
                  </a:lnTo>
                  <a:lnTo>
                    <a:pt x="760044" y="2197100"/>
                  </a:lnTo>
                  <a:lnTo>
                    <a:pt x="734712" y="2159000"/>
                  </a:lnTo>
                  <a:lnTo>
                    <a:pt x="709754" y="2120900"/>
                  </a:lnTo>
                  <a:lnTo>
                    <a:pt x="685172" y="2082800"/>
                  </a:lnTo>
                  <a:lnTo>
                    <a:pt x="660969" y="2044700"/>
                  </a:lnTo>
                  <a:lnTo>
                    <a:pt x="637148" y="2006600"/>
                  </a:lnTo>
                  <a:lnTo>
                    <a:pt x="613712" y="1968500"/>
                  </a:lnTo>
                  <a:lnTo>
                    <a:pt x="590661" y="1930400"/>
                  </a:lnTo>
                  <a:lnTo>
                    <a:pt x="568001" y="1892300"/>
                  </a:lnTo>
                  <a:lnTo>
                    <a:pt x="545732" y="1841500"/>
                  </a:lnTo>
                  <a:lnTo>
                    <a:pt x="523859" y="1803400"/>
                  </a:lnTo>
                  <a:lnTo>
                    <a:pt x="502382" y="1765300"/>
                  </a:lnTo>
                  <a:lnTo>
                    <a:pt x="481305" y="1727200"/>
                  </a:lnTo>
                  <a:lnTo>
                    <a:pt x="460631" y="1689100"/>
                  </a:lnTo>
                  <a:lnTo>
                    <a:pt x="440362" y="1651000"/>
                  </a:lnTo>
                  <a:lnTo>
                    <a:pt x="420501" y="1600200"/>
                  </a:lnTo>
                  <a:lnTo>
                    <a:pt x="401050" y="1562100"/>
                  </a:lnTo>
                  <a:lnTo>
                    <a:pt x="382011" y="1524000"/>
                  </a:lnTo>
                  <a:lnTo>
                    <a:pt x="363389" y="1473200"/>
                  </a:lnTo>
                  <a:lnTo>
                    <a:pt x="345184" y="1435100"/>
                  </a:lnTo>
                  <a:lnTo>
                    <a:pt x="327401" y="1397000"/>
                  </a:lnTo>
                  <a:lnTo>
                    <a:pt x="310040" y="1346200"/>
                  </a:lnTo>
                  <a:lnTo>
                    <a:pt x="293106" y="1308100"/>
                  </a:lnTo>
                  <a:lnTo>
                    <a:pt x="276600" y="1270000"/>
                  </a:lnTo>
                  <a:lnTo>
                    <a:pt x="260525" y="1219200"/>
                  </a:lnTo>
                  <a:lnTo>
                    <a:pt x="244884" y="1181100"/>
                  </a:lnTo>
                  <a:lnTo>
                    <a:pt x="229680" y="1130300"/>
                  </a:lnTo>
                  <a:lnTo>
                    <a:pt x="214914" y="1092200"/>
                  </a:lnTo>
                  <a:lnTo>
                    <a:pt x="200590" y="1041400"/>
                  </a:lnTo>
                  <a:lnTo>
                    <a:pt x="186711" y="1003300"/>
                  </a:lnTo>
                  <a:lnTo>
                    <a:pt x="173278" y="952500"/>
                  </a:lnTo>
                  <a:lnTo>
                    <a:pt x="160294" y="914400"/>
                  </a:lnTo>
                  <a:lnTo>
                    <a:pt x="147763" y="863600"/>
                  </a:lnTo>
                  <a:lnTo>
                    <a:pt x="135686" y="825500"/>
                  </a:lnTo>
                  <a:lnTo>
                    <a:pt x="124067" y="774700"/>
                  </a:lnTo>
                  <a:lnTo>
                    <a:pt x="112907" y="736600"/>
                  </a:lnTo>
                  <a:lnTo>
                    <a:pt x="102210" y="685800"/>
                  </a:lnTo>
                  <a:lnTo>
                    <a:pt x="91978" y="635000"/>
                  </a:lnTo>
                  <a:lnTo>
                    <a:pt x="82213" y="596900"/>
                  </a:lnTo>
                  <a:lnTo>
                    <a:pt x="72919" y="546100"/>
                  </a:lnTo>
                  <a:lnTo>
                    <a:pt x="64098" y="495300"/>
                  </a:lnTo>
                  <a:lnTo>
                    <a:pt x="55752" y="457200"/>
                  </a:lnTo>
                  <a:lnTo>
                    <a:pt x="47885" y="406400"/>
                  </a:lnTo>
                  <a:lnTo>
                    <a:pt x="40498" y="355600"/>
                  </a:lnTo>
                  <a:lnTo>
                    <a:pt x="33594" y="317500"/>
                  </a:lnTo>
                  <a:lnTo>
                    <a:pt x="27177" y="266700"/>
                  </a:lnTo>
                  <a:lnTo>
                    <a:pt x="21248" y="215900"/>
                  </a:lnTo>
                  <a:lnTo>
                    <a:pt x="15810" y="177800"/>
                  </a:lnTo>
                  <a:lnTo>
                    <a:pt x="10866" y="127000"/>
                  </a:lnTo>
                  <a:lnTo>
                    <a:pt x="6418" y="76200"/>
                  </a:lnTo>
                  <a:lnTo>
                    <a:pt x="2469" y="25400"/>
                  </a:lnTo>
                  <a:lnTo>
                    <a:pt x="0" y="0"/>
                  </a:lnTo>
                  <a:lnTo>
                    <a:pt x="195294" y="0"/>
                  </a:lnTo>
                  <a:lnTo>
                    <a:pt x="197556" y="25400"/>
                  </a:lnTo>
                  <a:lnTo>
                    <a:pt x="201514" y="76200"/>
                  </a:lnTo>
                  <a:lnTo>
                    <a:pt x="206000" y="127000"/>
                  </a:lnTo>
                  <a:lnTo>
                    <a:pt x="211011" y="165100"/>
                  </a:lnTo>
                  <a:lnTo>
                    <a:pt x="216546" y="215900"/>
                  </a:lnTo>
                  <a:lnTo>
                    <a:pt x="222599" y="266700"/>
                  </a:lnTo>
                  <a:lnTo>
                    <a:pt x="229170" y="317500"/>
                  </a:lnTo>
                  <a:lnTo>
                    <a:pt x="236254" y="355600"/>
                  </a:lnTo>
                  <a:lnTo>
                    <a:pt x="243850" y="406400"/>
                  </a:lnTo>
                  <a:lnTo>
                    <a:pt x="251953" y="457200"/>
                  </a:lnTo>
                  <a:lnTo>
                    <a:pt x="260562" y="495300"/>
                  </a:lnTo>
                  <a:lnTo>
                    <a:pt x="269674" y="546100"/>
                  </a:lnTo>
                  <a:lnTo>
                    <a:pt x="279284" y="596900"/>
                  </a:lnTo>
                  <a:lnTo>
                    <a:pt x="289391" y="635000"/>
                  </a:lnTo>
                  <a:lnTo>
                    <a:pt x="299992" y="685800"/>
                  </a:lnTo>
                  <a:lnTo>
                    <a:pt x="311084" y="723900"/>
                  </a:lnTo>
                  <a:lnTo>
                    <a:pt x="322664" y="774700"/>
                  </a:lnTo>
                  <a:lnTo>
                    <a:pt x="334729" y="825500"/>
                  </a:lnTo>
                  <a:lnTo>
                    <a:pt x="347275" y="863600"/>
                  </a:lnTo>
                  <a:lnTo>
                    <a:pt x="360302" y="914400"/>
                  </a:lnTo>
                  <a:lnTo>
                    <a:pt x="373804" y="952500"/>
                  </a:lnTo>
                  <a:lnTo>
                    <a:pt x="387780" y="1003300"/>
                  </a:lnTo>
                  <a:lnTo>
                    <a:pt x="402227" y="1041400"/>
                  </a:lnTo>
                  <a:lnTo>
                    <a:pt x="417141" y="1092200"/>
                  </a:lnTo>
                  <a:lnTo>
                    <a:pt x="432520" y="1130300"/>
                  </a:lnTo>
                  <a:lnTo>
                    <a:pt x="448361" y="1168400"/>
                  </a:lnTo>
                  <a:lnTo>
                    <a:pt x="464661" y="1219200"/>
                  </a:lnTo>
                  <a:lnTo>
                    <a:pt x="481418" y="1257300"/>
                  </a:lnTo>
                  <a:lnTo>
                    <a:pt x="498627" y="1308100"/>
                  </a:lnTo>
                  <a:lnTo>
                    <a:pt x="516287" y="1346200"/>
                  </a:lnTo>
                  <a:lnTo>
                    <a:pt x="534394" y="1384300"/>
                  </a:lnTo>
                  <a:lnTo>
                    <a:pt x="552946" y="1435100"/>
                  </a:lnTo>
                  <a:lnTo>
                    <a:pt x="571940" y="1473200"/>
                  </a:lnTo>
                  <a:lnTo>
                    <a:pt x="591373" y="1511300"/>
                  </a:lnTo>
                  <a:lnTo>
                    <a:pt x="611241" y="1549400"/>
                  </a:lnTo>
                  <a:lnTo>
                    <a:pt x="631543" y="1600200"/>
                  </a:lnTo>
                  <a:lnTo>
                    <a:pt x="652275" y="1638300"/>
                  </a:lnTo>
                  <a:lnTo>
                    <a:pt x="673434" y="1676400"/>
                  </a:lnTo>
                  <a:lnTo>
                    <a:pt x="695017" y="1714500"/>
                  </a:lnTo>
                  <a:lnTo>
                    <a:pt x="717023" y="1752600"/>
                  </a:lnTo>
                  <a:lnTo>
                    <a:pt x="739446" y="1803400"/>
                  </a:lnTo>
                  <a:lnTo>
                    <a:pt x="762286" y="1841500"/>
                  </a:lnTo>
                  <a:lnTo>
                    <a:pt x="785538" y="1879600"/>
                  </a:lnTo>
                  <a:lnTo>
                    <a:pt x="809200" y="1917700"/>
                  </a:lnTo>
                  <a:lnTo>
                    <a:pt x="833269" y="1955800"/>
                  </a:lnTo>
                  <a:lnTo>
                    <a:pt x="857743" y="1993900"/>
                  </a:lnTo>
                  <a:lnTo>
                    <a:pt x="882618" y="2032000"/>
                  </a:lnTo>
                  <a:lnTo>
                    <a:pt x="907891" y="2070100"/>
                  </a:lnTo>
                  <a:lnTo>
                    <a:pt x="933560" y="2108200"/>
                  </a:lnTo>
                  <a:lnTo>
                    <a:pt x="959621" y="2146300"/>
                  </a:lnTo>
                  <a:lnTo>
                    <a:pt x="986072" y="2184400"/>
                  </a:lnTo>
                  <a:lnTo>
                    <a:pt x="1012910" y="2222500"/>
                  </a:lnTo>
                  <a:lnTo>
                    <a:pt x="1040132" y="2260600"/>
                  </a:lnTo>
                  <a:lnTo>
                    <a:pt x="1067735" y="2286000"/>
                  </a:lnTo>
                  <a:lnTo>
                    <a:pt x="1095717" y="2324100"/>
                  </a:lnTo>
                  <a:lnTo>
                    <a:pt x="1124073" y="2362200"/>
                  </a:lnTo>
                  <a:lnTo>
                    <a:pt x="1152802" y="2400300"/>
                  </a:lnTo>
                  <a:lnTo>
                    <a:pt x="1181901" y="2438400"/>
                  </a:lnTo>
                  <a:lnTo>
                    <a:pt x="1211366" y="2463800"/>
                  </a:lnTo>
                  <a:lnTo>
                    <a:pt x="1241195" y="2501900"/>
                  </a:lnTo>
                  <a:lnTo>
                    <a:pt x="1271385" y="2540000"/>
                  </a:lnTo>
                  <a:lnTo>
                    <a:pt x="1301933" y="2565400"/>
                  </a:lnTo>
                  <a:lnTo>
                    <a:pt x="1332836" y="2603500"/>
                  </a:lnTo>
                  <a:lnTo>
                    <a:pt x="1364092" y="2641600"/>
                  </a:lnTo>
                  <a:lnTo>
                    <a:pt x="1395696" y="2667000"/>
                  </a:lnTo>
                  <a:lnTo>
                    <a:pt x="1427647" y="2705100"/>
                  </a:lnTo>
                  <a:lnTo>
                    <a:pt x="1459942" y="2730500"/>
                  </a:lnTo>
                  <a:lnTo>
                    <a:pt x="1492577" y="2768600"/>
                  </a:lnTo>
                  <a:lnTo>
                    <a:pt x="1525551" y="2794000"/>
                  </a:lnTo>
                  <a:lnTo>
                    <a:pt x="1558859" y="2832100"/>
                  </a:lnTo>
                  <a:lnTo>
                    <a:pt x="1626468" y="2882900"/>
                  </a:lnTo>
                  <a:lnTo>
                    <a:pt x="1660763" y="2921000"/>
                  </a:lnTo>
                  <a:lnTo>
                    <a:pt x="1730321" y="2971800"/>
                  </a:lnTo>
                  <a:lnTo>
                    <a:pt x="1765578" y="3009900"/>
                  </a:lnTo>
                  <a:lnTo>
                    <a:pt x="1873225" y="3086100"/>
                  </a:lnTo>
                  <a:lnTo>
                    <a:pt x="1946525" y="3136900"/>
                  </a:lnTo>
                  <a:lnTo>
                    <a:pt x="1983627" y="3175000"/>
                  </a:lnTo>
                  <a:lnTo>
                    <a:pt x="2096704" y="3251200"/>
                  </a:lnTo>
                  <a:lnTo>
                    <a:pt x="2173538" y="3302000"/>
                  </a:lnTo>
                  <a:lnTo>
                    <a:pt x="2212380" y="3314700"/>
                  </a:lnTo>
                  <a:lnTo>
                    <a:pt x="2370523" y="3416300"/>
                  </a:lnTo>
                  <a:lnTo>
                    <a:pt x="2410737" y="3429000"/>
                  </a:lnTo>
                  <a:lnTo>
                    <a:pt x="2491958" y="3479800"/>
                  </a:lnTo>
                  <a:lnTo>
                    <a:pt x="2532961" y="3492500"/>
                  </a:lnTo>
                  <a:lnTo>
                    <a:pt x="2615733" y="3543300"/>
                  </a:lnTo>
                  <a:lnTo>
                    <a:pt x="2657497" y="3556000"/>
                  </a:lnTo>
                  <a:lnTo>
                    <a:pt x="2699510" y="3581400"/>
                  </a:lnTo>
                  <a:lnTo>
                    <a:pt x="2741768" y="3594100"/>
                  </a:lnTo>
                  <a:lnTo>
                    <a:pt x="2784269" y="3619500"/>
                  </a:lnTo>
                  <a:lnTo>
                    <a:pt x="2869986" y="3644900"/>
                  </a:lnTo>
                  <a:lnTo>
                    <a:pt x="2913196" y="3670300"/>
                  </a:lnTo>
                  <a:lnTo>
                    <a:pt x="3044203" y="3708400"/>
                  </a:lnTo>
                  <a:lnTo>
                    <a:pt x="3088320" y="3733800"/>
                  </a:lnTo>
                  <a:lnTo>
                    <a:pt x="3494904" y="3848100"/>
                  </a:lnTo>
                  <a:lnTo>
                    <a:pt x="3541086" y="3848100"/>
                  </a:lnTo>
                  <a:lnTo>
                    <a:pt x="3680762" y="3886200"/>
                  </a:lnTo>
                  <a:lnTo>
                    <a:pt x="3727689" y="3886200"/>
                  </a:lnTo>
                  <a:lnTo>
                    <a:pt x="3774794" y="3898900"/>
                  </a:lnTo>
                  <a:lnTo>
                    <a:pt x="3822076" y="3898900"/>
                  </a:lnTo>
                  <a:lnTo>
                    <a:pt x="3869531" y="3911600"/>
                  </a:lnTo>
                  <a:lnTo>
                    <a:pt x="3917156" y="3911600"/>
                  </a:lnTo>
                  <a:lnTo>
                    <a:pt x="3964949" y="3924300"/>
                  </a:lnTo>
                  <a:lnTo>
                    <a:pt x="4012906" y="3924300"/>
                  </a:lnTo>
                  <a:lnTo>
                    <a:pt x="4061025" y="3937000"/>
                  </a:lnTo>
                  <a:lnTo>
                    <a:pt x="4190348" y="3937000"/>
                  </a:lnTo>
                  <a:lnTo>
                    <a:pt x="4190348" y="4127500"/>
                  </a:lnTo>
                  <a:close/>
                </a:path>
              </a:pathLst>
            </a:custGeom>
            <a:solidFill>
              <a:srgbClr val="38414F"/>
            </a:solidFill>
          </p:spPr>
          <p:txBody>
            <a:bodyPr wrap="square" lIns="0" tIns="0" rIns="0" bIns="0" rtlCol="0"/>
            <a:lstStyle/>
            <a:p>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47108" name="Picture 4" descr="LBBB에서 AMI 진단, ECG">
            <a:extLst>
              <a:ext uri="{FF2B5EF4-FFF2-40B4-BE49-F238E27FC236}">
                <a16:creationId xmlns:a16="http://schemas.microsoft.com/office/drawing/2014/main" id="{5A277FC1-F30F-47C1-8CE0-64CB1A014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0" y="4583625"/>
            <a:ext cx="4752975" cy="3484901"/>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47110" name="Picture 6" descr="Left bundle branch block (LBBB): ECG criteria, causes, management – ECG &amp;  ECHO">
            <a:extLst>
              <a:ext uri="{FF2B5EF4-FFF2-40B4-BE49-F238E27FC236}">
                <a16:creationId xmlns:a16="http://schemas.microsoft.com/office/drawing/2014/main" id="{6FA0D11D-CA25-491D-8037-A823F51BD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2304943"/>
            <a:ext cx="9029700" cy="71247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809FEC2-92CF-4F44-9BA9-1F87621E25B7}"/>
              </a:ext>
            </a:extLst>
          </p:cNvPr>
          <p:cNvSpPr txBox="1"/>
          <p:nvPr/>
        </p:nvSpPr>
        <p:spPr>
          <a:xfrm>
            <a:off x="1524000" y="952500"/>
            <a:ext cx="8458200" cy="954107"/>
          </a:xfrm>
          <a:prstGeom prst="rect">
            <a:avLst/>
          </a:prstGeom>
          <a:noFill/>
          <a:ln w="57150">
            <a:solidFill>
              <a:srgbClr val="00B050"/>
            </a:solidFill>
          </a:ln>
        </p:spPr>
        <p:txBody>
          <a:bodyPr wrap="square" rtlCol="0">
            <a:spAutoFit/>
          </a:bodyPr>
          <a:lstStyle/>
          <a:p>
            <a:pPr algn="ctr"/>
            <a:r>
              <a:rPr lang="pt-BR" sz="2800" b="1" dirty="0">
                <a:solidFill>
                  <a:srgbClr val="FF0000"/>
                </a:solidFill>
              </a:rPr>
              <a:t>BLOQUEIO DE RAMO ESQUERDO E DIREITO </a:t>
            </a:r>
          </a:p>
          <a:p>
            <a:pPr algn="ctr"/>
            <a:r>
              <a:rPr lang="pt-BR" sz="2800" b="1" dirty="0">
                <a:solidFill>
                  <a:srgbClr val="FF0000"/>
                </a:solidFill>
              </a:rPr>
              <a:t>E ALTERAÇÕES DO ST-T</a:t>
            </a:r>
          </a:p>
        </p:txBody>
      </p:sp>
      <p:pic>
        <p:nvPicPr>
          <p:cNvPr id="12" name="Picture 2" descr="ECG dos bloqueios de ramo e divisionais - Sanar Medicina">
            <a:extLst>
              <a:ext uri="{FF2B5EF4-FFF2-40B4-BE49-F238E27FC236}">
                <a16:creationId xmlns:a16="http://schemas.microsoft.com/office/drawing/2014/main" id="{18F3DC02-647F-4DA9-A15C-BE3312204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5600" y="2827422"/>
            <a:ext cx="4491746" cy="133350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340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3"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31750" name="Picture 6" descr="Extra-sístoles Supra-ventriculares">
            <a:extLst>
              <a:ext uri="{FF2B5EF4-FFF2-40B4-BE49-F238E27FC236}">
                <a16:creationId xmlns:a16="http://schemas.microsoft.com/office/drawing/2014/main" id="{D96AFFD7-5E1E-4A9E-A6BF-9F21686A94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1" y="2729778"/>
            <a:ext cx="4291125" cy="2413721"/>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31752" name="Picture 8" descr="Extra-sístoles Supra-ventriculares">
            <a:extLst>
              <a:ext uri="{FF2B5EF4-FFF2-40B4-BE49-F238E27FC236}">
                <a16:creationId xmlns:a16="http://schemas.microsoft.com/office/drawing/2014/main" id="{FA07F934-E48B-413F-9736-FA8F1C6C9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6475" y="2756820"/>
            <a:ext cx="4291125" cy="2386679"/>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31754" name="Picture 10" descr="Atlas de Holter: Bigeminismo Atrial Aberrante">
            <a:extLst>
              <a:ext uri="{FF2B5EF4-FFF2-40B4-BE49-F238E27FC236}">
                <a16:creationId xmlns:a16="http://schemas.microsoft.com/office/drawing/2014/main" id="{A8ABE77A-5103-4A67-9401-9C22DE4F28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6339430"/>
            <a:ext cx="4745355" cy="3484901"/>
          </a:xfrm>
          <a:prstGeom prst="rect">
            <a:avLst/>
          </a:prstGeom>
          <a:noFill/>
          <a:ln w="57150">
            <a:solidFill>
              <a:srgbClr val="FFC000"/>
            </a:solidFill>
          </a:ln>
          <a:extLst>
            <a:ext uri="{909E8E84-426E-40DD-AFC4-6F175D3DCCD1}">
              <a14:hiddenFill xmlns:a14="http://schemas.microsoft.com/office/drawing/2010/main">
                <a:solidFill>
                  <a:srgbClr val="FFFFFF"/>
                </a:solidFill>
              </a14:hiddenFill>
            </a:ext>
          </a:extLst>
        </p:spPr>
      </p:pic>
      <p:pic>
        <p:nvPicPr>
          <p:cNvPr id="31756" name="Picture 12" descr="Extra-sístoles Supra-ventriculares">
            <a:extLst>
              <a:ext uri="{FF2B5EF4-FFF2-40B4-BE49-F238E27FC236}">
                <a16:creationId xmlns:a16="http://schemas.microsoft.com/office/drawing/2014/main" id="{01A0D8E0-7ED5-4640-B814-6300BE8BAB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5488" y="6304865"/>
            <a:ext cx="4291125" cy="3484901"/>
          </a:xfrm>
          <a:prstGeom prst="rect">
            <a:avLst/>
          </a:prstGeom>
          <a:noFill/>
          <a:ln w="57150">
            <a:solidFill>
              <a:srgbClr val="7030A0"/>
            </a:solidFill>
          </a:ln>
          <a:extLst>
            <a:ext uri="{909E8E84-426E-40DD-AFC4-6F175D3DCCD1}">
              <a14:hiddenFill xmlns:a14="http://schemas.microsoft.com/office/drawing/2010/main">
                <a:solidFill>
                  <a:srgbClr val="FFFFFF"/>
                </a:solidFill>
              </a14:hiddenFill>
            </a:ext>
          </a:extLst>
        </p:spPr>
      </p:pic>
      <p:pic>
        <p:nvPicPr>
          <p:cNvPr id="31758" name="Picture 14" descr="Revisão das TPSV com QRS estreito – SOBRAC">
            <a:extLst>
              <a:ext uri="{FF2B5EF4-FFF2-40B4-BE49-F238E27FC236}">
                <a16:creationId xmlns:a16="http://schemas.microsoft.com/office/drawing/2014/main" id="{736E013D-59CC-42E7-B235-548679F73E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36468" y="4311917"/>
            <a:ext cx="5932331" cy="337947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0A6E83C0-4344-495F-B417-A01429A5A2A3}"/>
              </a:ext>
            </a:extLst>
          </p:cNvPr>
          <p:cNvSpPr txBox="1"/>
          <p:nvPr/>
        </p:nvSpPr>
        <p:spPr>
          <a:xfrm>
            <a:off x="1844819" y="723900"/>
            <a:ext cx="10382402" cy="954107"/>
          </a:xfrm>
          <a:prstGeom prst="rect">
            <a:avLst/>
          </a:prstGeom>
          <a:noFill/>
          <a:ln w="76200">
            <a:solidFill>
              <a:srgbClr val="00B050"/>
            </a:solidFill>
          </a:ln>
        </p:spPr>
        <p:txBody>
          <a:bodyPr wrap="square" rtlCol="0">
            <a:spAutoFit/>
          </a:bodyPr>
          <a:lstStyle/>
          <a:p>
            <a:pPr algn="ctr"/>
            <a:r>
              <a:rPr lang="pt-BR" sz="2800" b="1" dirty="0">
                <a:solidFill>
                  <a:srgbClr val="FF0000"/>
                </a:solidFill>
              </a:rPr>
              <a:t>EXTRA-SÍSTOLES SUPRAVENTRICULARES E </a:t>
            </a:r>
          </a:p>
          <a:p>
            <a:pPr algn="ctr"/>
            <a:r>
              <a:rPr lang="pt-BR" sz="2800" b="1" dirty="0">
                <a:solidFill>
                  <a:srgbClr val="FF0000"/>
                </a:solidFill>
              </a:rPr>
              <a:t>TAQUICARDIA SUPRAVENTRICULAR</a:t>
            </a:r>
          </a:p>
        </p:txBody>
      </p:sp>
      <p:sp>
        <p:nvSpPr>
          <p:cNvPr id="8" name="CaixaDeTexto 7">
            <a:extLst>
              <a:ext uri="{FF2B5EF4-FFF2-40B4-BE49-F238E27FC236}">
                <a16:creationId xmlns:a16="http://schemas.microsoft.com/office/drawing/2014/main" id="{E4F0A1D3-D7E5-4F30-86FE-F2F57B37C4CB}"/>
              </a:ext>
            </a:extLst>
          </p:cNvPr>
          <p:cNvSpPr txBox="1"/>
          <p:nvPr/>
        </p:nvSpPr>
        <p:spPr>
          <a:xfrm>
            <a:off x="1219200" y="2107168"/>
            <a:ext cx="9067801" cy="400110"/>
          </a:xfrm>
          <a:prstGeom prst="rect">
            <a:avLst/>
          </a:prstGeom>
          <a:noFill/>
          <a:ln w="57150">
            <a:solidFill>
              <a:srgbClr val="92D050"/>
            </a:solidFill>
          </a:ln>
        </p:spPr>
        <p:txBody>
          <a:bodyPr wrap="square" rtlCol="0">
            <a:spAutoFit/>
          </a:bodyPr>
          <a:lstStyle/>
          <a:p>
            <a:r>
              <a:rPr lang="pt-BR" sz="2000" b="1" dirty="0"/>
              <a:t>EXTRA-SÍSTOLES SUPRAVENTRICULARES (ATRIAIS OU JUNCIONAIS)</a:t>
            </a:r>
          </a:p>
        </p:txBody>
      </p:sp>
      <p:sp>
        <p:nvSpPr>
          <p:cNvPr id="9" name="CaixaDeTexto 8">
            <a:extLst>
              <a:ext uri="{FF2B5EF4-FFF2-40B4-BE49-F238E27FC236}">
                <a16:creationId xmlns:a16="http://schemas.microsoft.com/office/drawing/2014/main" id="{05B78E85-78A3-4F12-A4AD-9C823359B84E}"/>
              </a:ext>
            </a:extLst>
          </p:cNvPr>
          <p:cNvSpPr txBox="1"/>
          <p:nvPr/>
        </p:nvSpPr>
        <p:spPr>
          <a:xfrm>
            <a:off x="1524000" y="5524500"/>
            <a:ext cx="3495675" cy="707886"/>
          </a:xfrm>
          <a:prstGeom prst="rect">
            <a:avLst/>
          </a:prstGeom>
          <a:noFill/>
          <a:ln w="57150">
            <a:solidFill>
              <a:srgbClr val="7030A0"/>
            </a:solidFill>
          </a:ln>
        </p:spPr>
        <p:txBody>
          <a:bodyPr wrap="square" rtlCol="0">
            <a:spAutoFit/>
          </a:bodyPr>
          <a:lstStyle/>
          <a:p>
            <a:pPr algn="ctr"/>
            <a:r>
              <a:rPr lang="pt-BR" sz="2000" b="1" dirty="0"/>
              <a:t>BIGEMINISMO SUPRAVENTRICULAR</a:t>
            </a:r>
          </a:p>
        </p:txBody>
      </p:sp>
      <p:sp>
        <p:nvSpPr>
          <p:cNvPr id="10" name="CaixaDeTexto 9">
            <a:extLst>
              <a:ext uri="{FF2B5EF4-FFF2-40B4-BE49-F238E27FC236}">
                <a16:creationId xmlns:a16="http://schemas.microsoft.com/office/drawing/2014/main" id="{AEEA316A-E904-4D18-AEA6-D32F81029C44}"/>
              </a:ext>
            </a:extLst>
          </p:cNvPr>
          <p:cNvSpPr txBox="1"/>
          <p:nvPr/>
        </p:nvSpPr>
        <p:spPr>
          <a:xfrm>
            <a:off x="6519073" y="5448300"/>
            <a:ext cx="3495675" cy="707886"/>
          </a:xfrm>
          <a:prstGeom prst="rect">
            <a:avLst/>
          </a:prstGeom>
          <a:noFill/>
          <a:ln w="57150">
            <a:solidFill>
              <a:schemeClr val="tx1"/>
            </a:solidFill>
          </a:ln>
        </p:spPr>
        <p:txBody>
          <a:bodyPr wrap="square" rtlCol="0">
            <a:spAutoFit/>
          </a:bodyPr>
          <a:lstStyle/>
          <a:p>
            <a:pPr algn="ctr"/>
            <a:r>
              <a:rPr lang="pt-BR" sz="2000" b="1" dirty="0"/>
              <a:t>PAR DE EXTRA-SÍSTOLES SUPRAVENTRICULARES</a:t>
            </a:r>
          </a:p>
        </p:txBody>
      </p:sp>
      <p:sp>
        <p:nvSpPr>
          <p:cNvPr id="11" name="CaixaDeTexto 10">
            <a:extLst>
              <a:ext uri="{FF2B5EF4-FFF2-40B4-BE49-F238E27FC236}">
                <a16:creationId xmlns:a16="http://schemas.microsoft.com/office/drawing/2014/main" id="{A6563945-FDF9-4E61-B466-B6136A83622E}"/>
              </a:ext>
            </a:extLst>
          </p:cNvPr>
          <p:cNvSpPr txBox="1"/>
          <p:nvPr/>
        </p:nvSpPr>
        <p:spPr>
          <a:xfrm>
            <a:off x="11125201" y="3192781"/>
            <a:ext cx="4953000" cy="707886"/>
          </a:xfrm>
          <a:prstGeom prst="rect">
            <a:avLst/>
          </a:prstGeom>
          <a:noFill/>
          <a:ln w="57150">
            <a:solidFill>
              <a:srgbClr val="00B0F0"/>
            </a:solidFill>
          </a:ln>
        </p:spPr>
        <p:txBody>
          <a:bodyPr wrap="square" rtlCol="0">
            <a:spAutoFit/>
          </a:bodyPr>
          <a:lstStyle/>
          <a:p>
            <a:pPr algn="ctr"/>
            <a:r>
              <a:rPr lang="pt-BR" sz="2000" b="1" dirty="0"/>
              <a:t>TAQUICARDIA SUPRAVENTRICULAR (3 ou mais batimentos seguidos)</a:t>
            </a:r>
          </a:p>
        </p:txBody>
      </p:sp>
    </p:spTree>
    <p:extLst>
      <p:ext uri="{BB962C8B-B14F-4D97-AF65-F5344CB8AC3E}">
        <p14:creationId xmlns:p14="http://schemas.microsoft.com/office/powerpoint/2010/main" val="300423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33796" name="Picture 4" descr="Carreira Médica - Flutter atrial e fibrilação atrial: sabe diferenciar  essas arritmias sustentadas mais comuns? Uma é desorganizada e a outra é  organizada. Conta nos comentários como você faz para diferenciar na">
            <a:extLst>
              <a:ext uri="{FF2B5EF4-FFF2-40B4-BE49-F238E27FC236}">
                <a16:creationId xmlns:a16="http://schemas.microsoft.com/office/drawing/2014/main" id="{71336015-004D-4DE2-A481-D2C0BC010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38138"/>
            <a:ext cx="8822046" cy="4805362"/>
          </a:xfrm>
          <a:prstGeom prst="rect">
            <a:avLst/>
          </a:prstGeom>
          <a:noFill/>
          <a:ln w="57150">
            <a:solidFill>
              <a:srgbClr val="F07EE2"/>
            </a:solidFill>
          </a:ln>
          <a:extLst>
            <a:ext uri="{909E8E84-426E-40DD-AFC4-6F175D3DCCD1}">
              <a14:hiddenFill xmlns:a14="http://schemas.microsoft.com/office/drawing/2010/main">
                <a:solidFill>
                  <a:srgbClr val="FFFFFF"/>
                </a:solidFill>
              </a14:hiddenFill>
            </a:ext>
          </a:extLst>
        </p:spPr>
      </p:pic>
      <p:pic>
        <p:nvPicPr>
          <p:cNvPr id="10" name="Picture 2" descr="Tudo sobre Fibrilação Atrial -Medicina de Emergência">
            <a:extLst>
              <a:ext uri="{FF2B5EF4-FFF2-40B4-BE49-F238E27FC236}">
                <a16:creationId xmlns:a16="http://schemas.microsoft.com/office/drawing/2014/main" id="{8B3C3996-7C5B-4B20-93A1-43C733D09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1176" y="5160820"/>
            <a:ext cx="5126354" cy="51434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exilio anchura bandera nacional fibrilação auricular Productivo Banzai  Extraordinario">
            <a:extLst>
              <a:ext uri="{FF2B5EF4-FFF2-40B4-BE49-F238E27FC236}">
                <a16:creationId xmlns:a16="http://schemas.microsoft.com/office/drawing/2014/main" id="{C51BDB63-790B-4E7A-AEA4-CE94B8A25A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120" y="5634673"/>
            <a:ext cx="4362450" cy="39325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ibrilação atrial - Imagem de um coração com fibrilação atrial e ECG com FA">
            <a:extLst>
              <a:ext uri="{FF2B5EF4-FFF2-40B4-BE49-F238E27FC236}">
                <a16:creationId xmlns:a16="http://schemas.microsoft.com/office/drawing/2014/main" id="{60417CEF-2D30-46EF-8E1B-B87B037371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37790" y="3964941"/>
            <a:ext cx="5316855" cy="3733800"/>
          </a:xfrm>
          <a:prstGeom prst="rect">
            <a:avLst/>
          </a:prstGeom>
          <a:noFill/>
          <a:ln w="5715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061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38914" name="Picture 2" descr="ECG 01 | O ELETROCARDIOGRAMA">
            <a:extLst>
              <a:ext uri="{FF2B5EF4-FFF2-40B4-BE49-F238E27FC236}">
                <a16:creationId xmlns:a16="http://schemas.microsoft.com/office/drawing/2014/main" id="{682B9623-7151-4D0E-8059-585E8981CF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68" y="2121984"/>
            <a:ext cx="7339012" cy="619125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38916" name="Picture 4" descr="Clinical experience in extended cardiac monitoring with the SEEQ™ satellite  wireless system - ScienceDirect">
            <a:extLst>
              <a:ext uri="{FF2B5EF4-FFF2-40B4-BE49-F238E27FC236}">
                <a16:creationId xmlns:a16="http://schemas.microsoft.com/office/drawing/2014/main" id="{1001302D-4114-4E79-98F6-0A22C76032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2474409"/>
            <a:ext cx="5486400" cy="5486400"/>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CADF3B3-34C8-4EA3-ABDA-430A78A06867}"/>
              </a:ext>
            </a:extLst>
          </p:cNvPr>
          <p:cNvSpPr txBox="1"/>
          <p:nvPr/>
        </p:nvSpPr>
        <p:spPr>
          <a:xfrm>
            <a:off x="784768" y="9334500"/>
            <a:ext cx="9730832" cy="523220"/>
          </a:xfrm>
          <a:prstGeom prst="rect">
            <a:avLst/>
          </a:prstGeom>
          <a:noFill/>
          <a:ln w="57150">
            <a:solidFill>
              <a:srgbClr val="0070C0"/>
            </a:solidFill>
          </a:ln>
        </p:spPr>
        <p:txBody>
          <a:bodyPr wrap="square" rtlCol="0">
            <a:spAutoFit/>
          </a:bodyPr>
          <a:lstStyle/>
          <a:p>
            <a:r>
              <a:rPr lang="pt-BR" sz="2800" b="1" dirty="0">
                <a:solidFill>
                  <a:srgbClr val="00B050"/>
                </a:solidFill>
              </a:rPr>
              <a:t>FIBRILAÇÃO ATRIAL COM BAV TOTAL = RR REGULAR</a:t>
            </a:r>
          </a:p>
        </p:txBody>
      </p:sp>
      <p:sp>
        <p:nvSpPr>
          <p:cNvPr id="8" name="CaixaDeTexto 7">
            <a:extLst>
              <a:ext uri="{FF2B5EF4-FFF2-40B4-BE49-F238E27FC236}">
                <a16:creationId xmlns:a16="http://schemas.microsoft.com/office/drawing/2014/main" id="{0E08B318-1152-4974-B1E6-1697E6FDC50A}"/>
              </a:ext>
            </a:extLst>
          </p:cNvPr>
          <p:cNvSpPr txBox="1"/>
          <p:nvPr/>
        </p:nvSpPr>
        <p:spPr>
          <a:xfrm>
            <a:off x="1066800" y="495300"/>
            <a:ext cx="10744200" cy="1200329"/>
          </a:xfrm>
          <a:prstGeom prst="rect">
            <a:avLst/>
          </a:prstGeom>
          <a:noFill/>
          <a:ln w="57150">
            <a:solidFill>
              <a:srgbClr val="00B0F0"/>
            </a:solidFill>
          </a:ln>
        </p:spPr>
        <p:txBody>
          <a:bodyPr wrap="square" rtlCol="0">
            <a:spAutoFit/>
          </a:bodyPr>
          <a:lstStyle/>
          <a:p>
            <a:pPr algn="ctr"/>
            <a:r>
              <a:rPr lang="pt-BR" sz="3600" b="1" dirty="0">
                <a:solidFill>
                  <a:srgbClr val="FF0000"/>
                </a:solidFill>
              </a:rPr>
              <a:t>FIBRILAÇÃO ATRIAL COM ALTA E BAIXA RESPOSTA VENTRICULAR</a:t>
            </a:r>
          </a:p>
        </p:txBody>
      </p:sp>
      <p:sp>
        <p:nvSpPr>
          <p:cNvPr id="11" name="Seta: de Cima para Baixo 10">
            <a:extLst>
              <a:ext uri="{FF2B5EF4-FFF2-40B4-BE49-F238E27FC236}">
                <a16:creationId xmlns:a16="http://schemas.microsoft.com/office/drawing/2014/main" id="{D70A0F89-818B-44AA-9A65-2A95F24C7230}"/>
              </a:ext>
            </a:extLst>
          </p:cNvPr>
          <p:cNvSpPr/>
          <p:nvPr/>
        </p:nvSpPr>
        <p:spPr>
          <a:xfrm>
            <a:off x="4203160" y="8478644"/>
            <a:ext cx="502227" cy="704850"/>
          </a:xfrm>
          <a:prstGeom prst="up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14607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7" name="Picture 2" descr="Fibrilação atrial: recomendações da SBC e a anticoagulação na cardioversão  - Medway">
            <a:extLst>
              <a:ext uri="{FF2B5EF4-FFF2-40B4-BE49-F238E27FC236}">
                <a16:creationId xmlns:a16="http://schemas.microsoft.com/office/drawing/2014/main" id="{1942259B-9E7F-4D4A-B931-E1ADFC1AA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159" y="2247900"/>
            <a:ext cx="4410075" cy="259080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8" name="Picture 4" descr="ECG em Fibrilação Atrial - Sanar Medicina">
            <a:extLst>
              <a:ext uri="{FF2B5EF4-FFF2-40B4-BE49-F238E27FC236}">
                <a16:creationId xmlns:a16="http://schemas.microsoft.com/office/drawing/2014/main" id="{32E926CF-4DAC-43E6-BA69-8BCE04109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6419" y="2198993"/>
            <a:ext cx="6601794" cy="5376351"/>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pic>
        <p:nvPicPr>
          <p:cNvPr id="10" name="Picture 2" descr="intellektuell Schwung Debatte bloqueo rama derecha corazon Anrichte  Bedeutung Bot">
            <a:extLst>
              <a:ext uri="{FF2B5EF4-FFF2-40B4-BE49-F238E27FC236}">
                <a16:creationId xmlns:a16="http://schemas.microsoft.com/office/drawing/2014/main" id="{10521156-CB65-4301-9045-1032B7E8E2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2584" y="5143500"/>
            <a:ext cx="5185157" cy="4680831"/>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EE3E5DA5-022B-4C4D-88B9-E1FEE758B3AF}"/>
              </a:ext>
            </a:extLst>
          </p:cNvPr>
          <p:cNvSpPr txBox="1"/>
          <p:nvPr/>
        </p:nvSpPr>
        <p:spPr>
          <a:xfrm>
            <a:off x="7845043" y="8435948"/>
            <a:ext cx="5468541" cy="1015663"/>
          </a:xfrm>
          <a:prstGeom prst="rect">
            <a:avLst/>
          </a:prstGeom>
          <a:noFill/>
          <a:ln w="57150">
            <a:solidFill>
              <a:srgbClr val="00B050"/>
            </a:solidFill>
          </a:ln>
        </p:spPr>
        <p:txBody>
          <a:bodyPr wrap="square" rtlCol="0">
            <a:spAutoFit/>
          </a:bodyPr>
          <a:lstStyle/>
          <a:p>
            <a:r>
              <a:rPr lang="pt-BR" sz="2000" b="1" dirty="0"/>
              <a:t>FILBRILAÇÃO ATRIAL COM BLOQUEIO DE RAMO ESQUERDO   (BRE) </a:t>
            </a:r>
          </a:p>
          <a:p>
            <a:r>
              <a:rPr lang="pt-BR" sz="2000" b="1" dirty="0"/>
              <a:t>=&gt; condução aberrante</a:t>
            </a:r>
          </a:p>
        </p:txBody>
      </p:sp>
      <p:sp>
        <p:nvSpPr>
          <p:cNvPr id="11" name="CaixaDeTexto 10">
            <a:extLst>
              <a:ext uri="{FF2B5EF4-FFF2-40B4-BE49-F238E27FC236}">
                <a16:creationId xmlns:a16="http://schemas.microsoft.com/office/drawing/2014/main" id="{442BF9B5-9793-4EB7-9CF7-161FC605F5C1}"/>
              </a:ext>
            </a:extLst>
          </p:cNvPr>
          <p:cNvSpPr txBox="1"/>
          <p:nvPr/>
        </p:nvSpPr>
        <p:spPr>
          <a:xfrm>
            <a:off x="4800600" y="190500"/>
            <a:ext cx="5029200" cy="523220"/>
          </a:xfrm>
          <a:prstGeom prst="rect">
            <a:avLst/>
          </a:prstGeom>
          <a:noFill/>
          <a:ln w="57150">
            <a:solidFill>
              <a:srgbClr val="00B0F0"/>
            </a:solidFill>
          </a:ln>
        </p:spPr>
        <p:txBody>
          <a:bodyPr wrap="square" rtlCol="0">
            <a:spAutoFit/>
          </a:bodyPr>
          <a:lstStyle/>
          <a:p>
            <a:pPr algn="ctr"/>
            <a:r>
              <a:rPr lang="pt-BR" sz="2800" b="1" dirty="0">
                <a:solidFill>
                  <a:srgbClr val="FF0000"/>
                </a:solidFill>
              </a:rPr>
              <a:t>FIBRILAÇÃO ATRIAL</a:t>
            </a:r>
          </a:p>
        </p:txBody>
      </p:sp>
      <p:sp>
        <p:nvSpPr>
          <p:cNvPr id="12" name="CaixaDeTexto 11">
            <a:extLst>
              <a:ext uri="{FF2B5EF4-FFF2-40B4-BE49-F238E27FC236}">
                <a16:creationId xmlns:a16="http://schemas.microsoft.com/office/drawing/2014/main" id="{BCDC6131-CA86-4C7B-89F9-36814FB5B7E9}"/>
              </a:ext>
            </a:extLst>
          </p:cNvPr>
          <p:cNvSpPr txBox="1"/>
          <p:nvPr/>
        </p:nvSpPr>
        <p:spPr>
          <a:xfrm>
            <a:off x="3962400" y="1104900"/>
            <a:ext cx="5127205" cy="400110"/>
          </a:xfrm>
          <a:prstGeom prst="rect">
            <a:avLst/>
          </a:prstGeom>
          <a:noFill/>
          <a:ln w="38100">
            <a:solidFill>
              <a:srgbClr val="FF0000"/>
            </a:solidFill>
          </a:ln>
        </p:spPr>
        <p:txBody>
          <a:bodyPr wrap="square" rtlCol="0">
            <a:spAutoFit/>
          </a:bodyPr>
          <a:lstStyle/>
          <a:p>
            <a:r>
              <a:rPr lang="pt-BR" sz="2000" b="1" dirty="0"/>
              <a:t>CONDUÇÃO NORMAL –QRS ESTREITO</a:t>
            </a:r>
          </a:p>
        </p:txBody>
      </p:sp>
      <p:sp>
        <p:nvSpPr>
          <p:cNvPr id="14" name="Seta: para a Esquerda 13">
            <a:extLst>
              <a:ext uri="{FF2B5EF4-FFF2-40B4-BE49-F238E27FC236}">
                <a16:creationId xmlns:a16="http://schemas.microsoft.com/office/drawing/2014/main" id="{762F8A70-0CC2-4C24-BB16-9742EC2D9D12}"/>
              </a:ext>
            </a:extLst>
          </p:cNvPr>
          <p:cNvSpPr/>
          <p:nvPr/>
        </p:nvSpPr>
        <p:spPr>
          <a:xfrm>
            <a:off x="6813310" y="8686800"/>
            <a:ext cx="802395" cy="400111"/>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Seta: Curva para a Direita 14">
            <a:extLst>
              <a:ext uri="{FF2B5EF4-FFF2-40B4-BE49-F238E27FC236}">
                <a16:creationId xmlns:a16="http://schemas.microsoft.com/office/drawing/2014/main" id="{054D6080-965E-4418-BA16-E422F98BC8CF}"/>
              </a:ext>
            </a:extLst>
          </p:cNvPr>
          <p:cNvSpPr/>
          <p:nvPr/>
        </p:nvSpPr>
        <p:spPr>
          <a:xfrm>
            <a:off x="3454794" y="1304955"/>
            <a:ext cx="441786" cy="817463"/>
          </a:xfrm>
          <a:prstGeom prst="curvedRightArrow">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Seta: Curva para a Esquerda 15">
            <a:extLst>
              <a:ext uri="{FF2B5EF4-FFF2-40B4-BE49-F238E27FC236}">
                <a16:creationId xmlns:a16="http://schemas.microsoft.com/office/drawing/2014/main" id="{755B610E-417B-4BC4-A3B8-DA761A1B3D28}"/>
              </a:ext>
            </a:extLst>
          </p:cNvPr>
          <p:cNvSpPr/>
          <p:nvPr/>
        </p:nvSpPr>
        <p:spPr>
          <a:xfrm>
            <a:off x="9144000" y="1304955"/>
            <a:ext cx="493067" cy="894038"/>
          </a:xfrm>
          <a:prstGeom prst="curvedLeftArrow">
            <a:avLst>
              <a:gd name="adj1" fmla="val 25000"/>
              <a:gd name="adj2" fmla="val 58526"/>
              <a:gd name="adj3" fmla="val 25000"/>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43520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18440" name="Picture 8" descr="Figura 7.5">
            <a:extLst>
              <a:ext uri="{FF2B5EF4-FFF2-40B4-BE49-F238E27FC236}">
                <a16:creationId xmlns:a16="http://schemas.microsoft.com/office/drawing/2014/main" id="{6D30F1E7-5642-4637-B648-608705C91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569" y="1909762"/>
            <a:ext cx="6563542" cy="7348538"/>
          </a:xfrm>
          <a:prstGeom prst="rect">
            <a:avLst/>
          </a:prstGeom>
          <a:noFill/>
          <a:ln w="38100">
            <a:solidFill>
              <a:srgbClr val="0070C0"/>
            </a:solidFill>
          </a:ln>
          <a:extLst>
            <a:ext uri="{909E8E84-426E-40DD-AFC4-6F175D3DCCD1}">
              <a14:hiddenFill xmlns:a14="http://schemas.microsoft.com/office/drawing/2010/main">
                <a:solidFill>
                  <a:srgbClr val="FFFFFF"/>
                </a:solidFill>
              </a14:hiddenFill>
            </a:ext>
          </a:extLst>
        </p:spPr>
      </p:pic>
      <p:pic>
        <p:nvPicPr>
          <p:cNvPr id="18442" name="Picture 10" descr="Protocolo de taquiarritmias do ACLS: o que fazer na hora H! - Medway">
            <a:extLst>
              <a:ext uri="{FF2B5EF4-FFF2-40B4-BE49-F238E27FC236}">
                <a16:creationId xmlns:a16="http://schemas.microsoft.com/office/drawing/2014/main" id="{855105D6-D484-45D3-A65B-87938C84B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9003" y="2298530"/>
            <a:ext cx="6324600" cy="5888743"/>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F065FA2-6FCF-43D4-B954-653DF8CDCB04}"/>
              </a:ext>
            </a:extLst>
          </p:cNvPr>
          <p:cNvSpPr txBox="1"/>
          <p:nvPr/>
        </p:nvSpPr>
        <p:spPr>
          <a:xfrm>
            <a:off x="4343400" y="571500"/>
            <a:ext cx="6068291" cy="646331"/>
          </a:xfrm>
          <a:prstGeom prst="rect">
            <a:avLst/>
          </a:prstGeom>
          <a:noFill/>
          <a:ln w="76200">
            <a:solidFill>
              <a:srgbClr val="00B050"/>
            </a:solidFill>
          </a:ln>
        </p:spPr>
        <p:txBody>
          <a:bodyPr wrap="square" rtlCol="0">
            <a:spAutoFit/>
          </a:bodyPr>
          <a:lstStyle/>
          <a:p>
            <a:pPr algn="ctr"/>
            <a:r>
              <a:rPr lang="pt-BR" sz="3600" b="1" dirty="0">
                <a:solidFill>
                  <a:srgbClr val="FF0000"/>
                </a:solidFill>
              </a:rPr>
              <a:t>FLUTTER ATRIAL</a:t>
            </a:r>
          </a:p>
        </p:txBody>
      </p:sp>
    </p:spTree>
    <p:extLst>
      <p:ext uri="{BB962C8B-B14F-4D97-AF65-F5344CB8AC3E}">
        <p14:creationId xmlns:p14="http://schemas.microsoft.com/office/powerpoint/2010/main" val="1828007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7" name="Picture 4" descr="Figure: Flutter atrial - Manuais MSD edição para profissionais">
            <a:extLst>
              <a:ext uri="{FF2B5EF4-FFF2-40B4-BE49-F238E27FC236}">
                <a16:creationId xmlns:a16="http://schemas.microsoft.com/office/drawing/2014/main" id="{440490E2-3478-40C1-A720-30046E6DC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71" y="2991680"/>
            <a:ext cx="7283229" cy="601980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9AA432A9-DF56-4D70-879A-AF5BC54FA392}"/>
              </a:ext>
            </a:extLst>
          </p:cNvPr>
          <p:cNvSpPr txBox="1"/>
          <p:nvPr/>
        </p:nvSpPr>
        <p:spPr>
          <a:xfrm>
            <a:off x="8305800" y="2171700"/>
            <a:ext cx="5572760" cy="830997"/>
          </a:xfrm>
          <a:prstGeom prst="rect">
            <a:avLst/>
          </a:prstGeom>
          <a:noFill/>
          <a:ln w="57150">
            <a:solidFill>
              <a:srgbClr val="0070C0"/>
            </a:solidFill>
          </a:ln>
        </p:spPr>
        <p:txBody>
          <a:bodyPr wrap="square" rtlCol="0">
            <a:spAutoFit/>
          </a:bodyPr>
          <a:lstStyle/>
          <a:p>
            <a:r>
              <a:rPr lang="pt-BR" sz="2400" b="1" dirty="0">
                <a:solidFill>
                  <a:srgbClr val="CC00CC"/>
                </a:solidFill>
              </a:rPr>
              <a:t>FLUTTER ATRIAL CONDUÇÃO 2:1</a:t>
            </a:r>
          </a:p>
          <a:p>
            <a:r>
              <a:rPr lang="pt-BR" sz="2400" b="1" dirty="0">
                <a:solidFill>
                  <a:srgbClr val="CC00CC"/>
                </a:solidFill>
              </a:rPr>
              <a:t>FC 150 </a:t>
            </a:r>
            <a:r>
              <a:rPr lang="pt-BR" sz="2400" b="1" dirty="0" err="1">
                <a:solidFill>
                  <a:srgbClr val="CC00CC"/>
                </a:solidFill>
              </a:rPr>
              <a:t>bpm</a:t>
            </a:r>
            <a:r>
              <a:rPr lang="pt-BR" sz="2400" b="1" dirty="0">
                <a:solidFill>
                  <a:srgbClr val="CC00CC"/>
                </a:solidFill>
              </a:rPr>
              <a:t> – não visualiza onda F </a:t>
            </a:r>
          </a:p>
        </p:txBody>
      </p:sp>
      <p:sp>
        <p:nvSpPr>
          <p:cNvPr id="9" name="CaixaDeTexto 8">
            <a:extLst>
              <a:ext uri="{FF2B5EF4-FFF2-40B4-BE49-F238E27FC236}">
                <a16:creationId xmlns:a16="http://schemas.microsoft.com/office/drawing/2014/main" id="{7C3C53FF-ABAE-474A-89C6-F0B287E60679}"/>
              </a:ext>
            </a:extLst>
          </p:cNvPr>
          <p:cNvSpPr txBox="1"/>
          <p:nvPr/>
        </p:nvSpPr>
        <p:spPr>
          <a:xfrm>
            <a:off x="565371" y="1562100"/>
            <a:ext cx="6445029" cy="954107"/>
          </a:xfrm>
          <a:prstGeom prst="rect">
            <a:avLst/>
          </a:prstGeom>
          <a:noFill/>
          <a:ln w="57150">
            <a:solidFill>
              <a:srgbClr val="00B050"/>
            </a:solidFill>
          </a:ln>
        </p:spPr>
        <p:txBody>
          <a:bodyPr wrap="square" rtlCol="0">
            <a:spAutoFit/>
          </a:bodyPr>
          <a:lstStyle/>
          <a:p>
            <a:r>
              <a:rPr lang="pt-BR" sz="2800" b="1" dirty="0">
                <a:solidFill>
                  <a:srgbClr val="FF0000"/>
                </a:solidFill>
              </a:rPr>
              <a:t>FLUTTER ATRIAL BLOQUEIO 4:1</a:t>
            </a:r>
          </a:p>
          <a:p>
            <a:r>
              <a:rPr lang="pt-BR" sz="2800" b="1" dirty="0">
                <a:solidFill>
                  <a:srgbClr val="FF0000"/>
                </a:solidFill>
              </a:rPr>
              <a:t>FC = 75 </a:t>
            </a:r>
            <a:r>
              <a:rPr lang="pt-BR" sz="2800" b="1" dirty="0" err="1">
                <a:solidFill>
                  <a:srgbClr val="FF0000"/>
                </a:solidFill>
              </a:rPr>
              <a:t>bpm</a:t>
            </a:r>
            <a:r>
              <a:rPr lang="pt-BR" sz="2800" b="1" dirty="0">
                <a:solidFill>
                  <a:srgbClr val="FF0000"/>
                </a:solidFill>
              </a:rPr>
              <a:t> – onda F bem visíveis</a:t>
            </a:r>
          </a:p>
        </p:txBody>
      </p:sp>
      <p:pic>
        <p:nvPicPr>
          <p:cNvPr id="11" name="Picture 8" descr="Back to Medical School ECG interpretation – made easy ! Dr Rob Sapsford The  Yorkshire Heart Centre Leeds General Infirmary. - ppt download">
            <a:extLst>
              <a:ext uri="{FF2B5EF4-FFF2-40B4-BE49-F238E27FC236}">
                <a16:creationId xmlns:a16="http://schemas.microsoft.com/office/drawing/2014/main" id="{17927484-2946-44BB-B2F7-4BF27AD9C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170" y="3162300"/>
            <a:ext cx="7439544" cy="5164067"/>
          </a:xfrm>
          <a:prstGeom prst="rect">
            <a:avLst/>
          </a:prstGeom>
          <a:noFill/>
          <a:ln w="57150">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957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48130" name="Picture 2">
            <a:extLst>
              <a:ext uri="{FF2B5EF4-FFF2-40B4-BE49-F238E27FC236}">
                <a16:creationId xmlns:a16="http://schemas.microsoft.com/office/drawing/2014/main" id="{3D074B11-5862-4E78-B418-A32FD465B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2600" y="4152900"/>
            <a:ext cx="3840398" cy="2825433"/>
          </a:xfrm>
          <a:prstGeom prst="rect">
            <a:avLst/>
          </a:prstGeom>
          <a:noFill/>
          <a:ln w="57150">
            <a:solidFill>
              <a:srgbClr val="0070C0"/>
            </a:solidFill>
          </a:ln>
          <a:extLst>
            <a:ext uri="{909E8E84-426E-40DD-AFC4-6F175D3DCCD1}">
              <a14:hiddenFill xmlns:a14="http://schemas.microsoft.com/office/drawing/2010/main">
                <a:solidFill>
                  <a:srgbClr val="FFFFFF"/>
                </a:solidFill>
              </a14:hiddenFill>
            </a:ext>
          </a:extLst>
        </p:spPr>
      </p:pic>
      <p:pic>
        <p:nvPicPr>
          <p:cNvPr id="48132" name="Picture 4">
            <a:extLst>
              <a:ext uri="{FF2B5EF4-FFF2-40B4-BE49-F238E27FC236}">
                <a16:creationId xmlns:a16="http://schemas.microsoft.com/office/drawing/2014/main" id="{C1130184-C12E-4B2B-9ADC-50E0AC28A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529" y="3888819"/>
            <a:ext cx="5040562" cy="5369481"/>
          </a:xfrm>
          <a:prstGeom prst="rect">
            <a:avLst/>
          </a:prstGeom>
          <a:noFill/>
          <a:ln w="57150">
            <a:solidFill>
              <a:srgbClr val="0070C0"/>
            </a:solidFill>
          </a:ln>
          <a:extLst>
            <a:ext uri="{909E8E84-426E-40DD-AFC4-6F175D3DCCD1}">
              <a14:hiddenFill xmlns:a14="http://schemas.microsoft.com/office/drawing/2010/main">
                <a:solidFill>
                  <a:srgbClr val="FFFFFF"/>
                </a:solidFill>
              </a14:hiddenFill>
            </a:ext>
          </a:extLst>
        </p:spPr>
      </p:pic>
      <p:pic>
        <p:nvPicPr>
          <p:cNvPr id="48134" name="Picture 6">
            <a:extLst>
              <a:ext uri="{FF2B5EF4-FFF2-40B4-BE49-F238E27FC236}">
                <a16:creationId xmlns:a16="http://schemas.microsoft.com/office/drawing/2014/main" id="{303941B8-CD65-49C7-92CE-E3C509061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5692" y="2476500"/>
            <a:ext cx="5789732" cy="7347831"/>
          </a:xfrm>
          <a:prstGeom prst="rect">
            <a:avLst/>
          </a:prstGeom>
          <a:noFill/>
          <a:ln w="57150">
            <a:solidFill>
              <a:srgbClr val="0070C0"/>
            </a:solidFill>
          </a:ln>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5C77FF5D-76D0-4EF7-9AE8-3E35AD0CD1F8}"/>
              </a:ext>
            </a:extLst>
          </p:cNvPr>
          <p:cNvSpPr txBox="1"/>
          <p:nvPr/>
        </p:nvSpPr>
        <p:spPr>
          <a:xfrm>
            <a:off x="990600" y="2712303"/>
            <a:ext cx="4724400" cy="830997"/>
          </a:xfrm>
          <a:prstGeom prst="rect">
            <a:avLst/>
          </a:prstGeom>
          <a:noFill/>
          <a:ln w="38100">
            <a:solidFill>
              <a:srgbClr val="FF0000"/>
            </a:solidFill>
          </a:ln>
        </p:spPr>
        <p:txBody>
          <a:bodyPr wrap="square" rtlCol="0">
            <a:spAutoFit/>
          </a:bodyPr>
          <a:lstStyle/>
          <a:p>
            <a:pPr algn="ctr"/>
            <a:r>
              <a:rPr lang="pt-BR" sz="2400" b="1" dirty="0">
                <a:solidFill>
                  <a:srgbClr val="0070C0"/>
                </a:solidFill>
              </a:rPr>
              <a:t>Mecanismo de arritmias utilizando a  dupla via nodal</a:t>
            </a:r>
          </a:p>
        </p:txBody>
      </p:sp>
      <p:sp>
        <p:nvSpPr>
          <p:cNvPr id="7" name="CaixaDeTexto 6">
            <a:extLst>
              <a:ext uri="{FF2B5EF4-FFF2-40B4-BE49-F238E27FC236}">
                <a16:creationId xmlns:a16="http://schemas.microsoft.com/office/drawing/2014/main" id="{6375EDD6-B87E-499A-BBAA-32E3F840B08C}"/>
              </a:ext>
            </a:extLst>
          </p:cNvPr>
          <p:cNvSpPr txBox="1"/>
          <p:nvPr/>
        </p:nvSpPr>
        <p:spPr>
          <a:xfrm>
            <a:off x="1066801" y="1028700"/>
            <a:ext cx="11160420" cy="954107"/>
          </a:xfrm>
          <a:prstGeom prst="rect">
            <a:avLst/>
          </a:prstGeom>
          <a:noFill/>
          <a:ln w="57150">
            <a:solidFill>
              <a:srgbClr val="00B050"/>
            </a:solidFill>
          </a:ln>
        </p:spPr>
        <p:txBody>
          <a:bodyPr wrap="square" rtlCol="0">
            <a:spAutoFit/>
          </a:bodyPr>
          <a:lstStyle/>
          <a:p>
            <a:pPr algn="ctr"/>
            <a:r>
              <a:rPr lang="pt-BR" sz="2800" b="1" dirty="0">
                <a:solidFill>
                  <a:srgbClr val="FF0000"/>
                </a:solidFill>
              </a:rPr>
              <a:t>TAQUICARDIA SUPRAVENTRICULAR POR REENTRADA NODAL</a:t>
            </a:r>
          </a:p>
          <a:p>
            <a:pPr algn="ctr"/>
            <a:r>
              <a:rPr lang="pt-BR" sz="2800" b="1" dirty="0">
                <a:solidFill>
                  <a:srgbClr val="FF0000"/>
                </a:solidFill>
              </a:rPr>
              <a:t>DUPLA VIA NÓDULO ATRIO-VENTRICULAR</a:t>
            </a:r>
          </a:p>
        </p:txBody>
      </p:sp>
    </p:spTree>
    <p:extLst>
      <p:ext uri="{BB962C8B-B14F-4D97-AF65-F5344CB8AC3E}">
        <p14:creationId xmlns:p14="http://schemas.microsoft.com/office/powerpoint/2010/main" val="1851758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1026" name="Picture 2">
            <a:extLst>
              <a:ext uri="{FF2B5EF4-FFF2-40B4-BE49-F238E27FC236}">
                <a16:creationId xmlns:a16="http://schemas.microsoft.com/office/drawing/2014/main" id="{61D2A7A6-331D-4F26-A9C4-3D28ADA00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1147" y="4757491"/>
            <a:ext cx="4976654" cy="3134938"/>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DBAFDBF5-C0F6-4323-98FB-582BB185B600}"/>
              </a:ext>
            </a:extLst>
          </p:cNvPr>
          <p:cNvSpPr txBox="1"/>
          <p:nvPr/>
        </p:nvSpPr>
        <p:spPr>
          <a:xfrm>
            <a:off x="1524000" y="571500"/>
            <a:ext cx="10134600" cy="1323439"/>
          </a:xfrm>
          <a:prstGeom prst="rect">
            <a:avLst/>
          </a:prstGeom>
          <a:noFill/>
          <a:ln w="57150">
            <a:solidFill>
              <a:srgbClr val="0070C0"/>
            </a:solidFill>
          </a:ln>
        </p:spPr>
        <p:txBody>
          <a:bodyPr wrap="square" rtlCol="0">
            <a:spAutoFit/>
          </a:bodyPr>
          <a:lstStyle/>
          <a:p>
            <a:pPr algn="ctr"/>
            <a:r>
              <a:rPr lang="pt-BR" sz="3200" b="1" dirty="0">
                <a:solidFill>
                  <a:srgbClr val="FF0000"/>
                </a:solidFill>
              </a:rPr>
              <a:t>SINDROME DE WOLF-PARKINSON-WHITE</a:t>
            </a:r>
          </a:p>
          <a:p>
            <a:pPr algn="ctr"/>
            <a:r>
              <a:rPr lang="pt-BR" sz="2400" b="1" dirty="0">
                <a:solidFill>
                  <a:srgbClr val="FF0000"/>
                </a:solidFill>
              </a:rPr>
              <a:t>TAQUIARRITMIA SUPRAVENTRICULAR UTILIZANDO</a:t>
            </a:r>
          </a:p>
          <a:p>
            <a:pPr algn="ctr"/>
            <a:r>
              <a:rPr lang="pt-BR" sz="2400" b="1" dirty="0">
                <a:solidFill>
                  <a:srgbClr val="FF0000"/>
                </a:solidFill>
              </a:rPr>
              <a:t> A VIA ANÔMALA</a:t>
            </a:r>
          </a:p>
        </p:txBody>
      </p:sp>
      <p:pic>
        <p:nvPicPr>
          <p:cNvPr id="1030" name="Picture 6" descr="How to explain ECG with a normal P-R interval and delta wave - Quora">
            <a:extLst>
              <a:ext uri="{FF2B5EF4-FFF2-40B4-BE49-F238E27FC236}">
                <a16:creationId xmlns:a16="http://schemas.microsoft.com/office/drawing/2014/main" id="{7F79F7F7-1EB6-4A2B-B1B8-C0044071E5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2841" y="3953856"/>
            <a:ext cx="4230610" cy="430530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12" name="Picture 2" descr="Síndrome de Wolff Parkinson-White">
            <a:extLst>
              <a:ext uri="{FF2B5EF4-FFF2-40B4-BE49-F238E27FC236}">
                <a16:creationId xmlns:a16="http://schemas.microsoft.com/office/drawing/2014/main" id="{3508B019-125F-4DE2-9333-8FF4A8FF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84" y="2530758"/>
            <a:ext cx="6832659" cy="7086600"/>
          </a:xfrm>
          <a:prstGeom prst="rect">
            <a:avLst/>
          </a:prstGeom>
          <a:noFill/>
          <a:ln w="76200">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083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sp>
        <p:nvSpPr>
          <p:cNvPr id="9" name="CaixaDeTexto 8">
            <a:extLst>
              <a:ext uri="{FF2B5EF4-FFF2-40B4-BE49-F238E27FC236}">
                <a16:creationId xmlns:a16="http://schemas.microsoft.com/office/drawing/2014/main" id="{E7C8FC15-E0C1-428E-8841-F6762873AD77}"/>
              </a:ext>
            </a:extLst>
          </p:cNvPr>
          <p:cNvSpPr txBox="1"/>
          <p:nvPr/>
        </p:nvSpPr>
        <p:spPr>
          <a:xfrm>
            <a:off x="1447800" y="876300"/>
            <a:ext cx="10134600" cy="892552"/>
          </a:xfrm>
          <a:prstGeom prst="rect">
            <a:avLst/>
          </a:prstGeom>
          <a:noFill/>
          <a:ln w="57150">
            <a:solidFill>
              <a:srgbClr val="FF0000"/>
            </a:solidFill>
          </a:ln>
        </p:spPr>
        <p:txBody>
          <a:bodyPr wrap="square" rtlCol="0">
            <a:spAutoFit/>
          </a:bodyPr>
          <a:lstStyle/>
          <a:p>
            <a:pPr algn="ctr"/>
            <a:r>
              <a:rPr lang="pt-BR" sz="2800" b="1" dirty="0">
                <a:solidFill>
                  <a:srgbClr val="0070C0"/>
                </a:solidFill>
              </a:rPr>
              <a:t>SINDROME DE WOLF-PARKINSON-WHITE</a:t>
            </a:r>
          </a:p>
          <a:p>
            <a:pPr algn="ctr"/>
            <a:r>
              <a:rPr lang="pt-BR" sz="2400" b="1" i="1" dirty="0">
                <a:solidFill>
                  <a:srgbClr val="0070C0"/>
                </a:solidFill>
              </a:rPr>
              <a:t>TAQUIARRITMIA SUPRAVENTRICULAR UTILIZANDO VIA ANÔMALA</a:t>
            </a:r>
          </a:p>
        </p:txBody>
      </p:sp>
      <p:pic>
        <p:nvPicPr>
          <p:cNvPr id="4104" name="Picture 8" descr="Wolff-Parkinson-White | URGENCIAS BIDASOA">
            <a:extLst>
              <a:ext uri="{FF2B5EF4-FFF2-40B4-BE49-F238E27FC236}">
                <a16:creationId xmlns:a16="http://schemas.microsoft.com/office/drawing/2014/main" id="{DB69EEC1-5828-4A9A-9FDD-5E18A7996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400300"/>
            <a:ext cx="11404157" cy="7424031"/>
          </a:xfrm>
          <a:prstGeom prst="rect">
            <a:avLst/>
          </a:prstGeom>
          <a:noFill/>
          <a:ln w="76200">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674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sp>
        <p:nvSpPr>
          <p:cNvPr id="7" name="CaixaDeTexto 6">
            <a:extLst>
              <a:ext uri="{FF2B5EF4-FFF2-40B4-BE49-F238E27FC236}">
                <a16:creationId xmlns:a16="http://schemas.microsoft.com/office/drawing/2014/main" id="{C0642C3C-3439-4BEA-978B-988EF7FBDDAD}"/>
              </a:ext>
            </a:extLst>
          </p:cNvPr>
          <p:cNvSpPr txBox="1"/>
          <p:nvPr/>
        </p:nvSpPr>
        <p:spPr>
          <a:xfrm>
            <a:off x="701205" y="1141155"/>
            <a:ext cx="6994995" cy="2062103"/>
          </a:xfrm>
          <a:prstGeom prst="rect">
            <a:avLst/>
          </a:prstGeom>
          <a:noFill/>
          <a:ln w="57150">
            <a:solidFill>
              <a:srgbClr val="00B050"/>
            </a:solidFill>
          </a:ln>
          <a:scene3d>
            <a:camera prst="orthographicFront"/>
            <a:lightRig rig="threePt" dir="t"/>
          </a:scene3d>
          <a:sp3d>
            <a:bevelT prst="slope"/>
          </a:sp3d>
        </p:spPr>
        <p:txBody>
          <a:bodyPr wrap="square" rtlCol="0">
            <a:spAutoFit/>
          </a:bodyPr>
          <a:lstStyle/>
          <a:p>
            <a:pPr algn="ctr"/>
            <a:r>
              <a:rPr lang="pt-BR" sz="3200" b="1" i="1" dirty="0">
                <a:solidFill>
                  <a:schemeClr val="accent2">
                    <a:lumMod val="75000"/>
                  </a:schemeClr>
                </a:solidFill>
              </a:rPr>
              <a:t>ARRITMIAS MAIS FREQUENTES NA PRÁTICA CLÍNICA EM TERAPIA INTENSIVA </a:t>
            </a:r>
          </a:p>
          <a:p>
            <a:pPr algn="ctr"/>
            <a:r>
              <a:rPr lang="pt-BR" sz="3200" b="1" i="1" dirty="0">
                <a:solidFill>
                  <a:schemeClr val="accent2">
                    <a:lumMod val="75000"/>
                  </a:schemeClr>
                </a:solidFill>
              </a:rPr>
              <a:t>E EMERGÊNCIA</a:t>
            </a:r>
          </a:p>
        </p:txBody>
      </p:sp>
      <p:pic>
        <p:nvPicPr>
          <p:cNvPr id="21506" name="Picture 2" descr="Mitos e verdades da arritmia cardíaca - GAZ - Notícias de Santa Cruz do Sul  e Região">
            <a:extLst>
              <a:ext uri="{FF2B5EF4-FFF2-40B4-BE49-F238E27FC236}">
                <a16:creationId xmlns:a16="http://schemas.microsoft.com/office/drawing/2014/main" id="{C32EE2E8-265D-4BFB-9D88-9426B5DF4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439" y="1011079"/>
            <a:ext cx="3767361" cy="234845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A340E6F5-5A3B-40FB-AE7D-10A870507036}"/>
              </a:ext>
            </a:extLst>
          </p:cNvPr>
          <p:cNvSpPr txBox="1"/>
          <p:nvPr/>
        </p:nvSpPr>
        <p:spPr>
          <a:xfrm>
            <a:off x="2309169" y="4152900"/>
            <a:ext cx="10337635" cy="6032421"/>
          </a:xfrm>
          <a:prstGeom prst="rect">
            <a:avLst/>
          </a:prstGeom>
          <a:noFill/>
        </p:spPr>
        <p:txBody>
          <a:bodyPr wrap="square" rtlCol="0">
            <a:spAutoFit/>
          </a:bodyPr>
          <a:lstStyle/>
          <a:p>
            <a:r>
              <a:rPr lang="pt-BR" sz="2400" b="1" dirty="0">
                <a:solidFill>
                  <a:srgbClr val="00B050"/>
                </a:solidFill>
                <a:latin typeface="Castellar" panose="020A0402060406010301" pitchFamily="18" charset="0"/>
              </a:rPr>
              <a:t>DRA. AMÁLIA FARIA DOS REIS</a:t>
            </a:r>
          </a:p>
          <a:p>
            <a:endParaRPr lang="pt-BR" sz="2400" b="1" dirty="0">
              <a:solidFill>
                <a:srgbClr val="00B050"/>
              </a:solidFill>
              <a:latin typeface="Bernard MT Condensed" panose="02050806060905020404" pitchFamily="18" charset="0"/>
            </a:endParaRPr>
          </a:p>
          <a:p>
            <a:r>
              <a:rPr lang="pt-BR" sz="2000" b="1" dirty="0"/>
              <a:t>MÉDICA FORMADA PELA UNIVERSIDADE FEDERAL FLUMINENSE (UFF) em 1989 – NITERÓI</a:t>
            </a:r>
          </a:p>
          <a:p>
            <a:endParaRPr lang="pt-BR" sz="2000" b="1" dirty="0"/>
          </a:p>
          <a:p>
            <a:r>
              <a:rPr lang="pt-BR" sz="2000" b="1" dirty="0"/>
              <a:t>ESPECIALIZAÇÃO EM CARDIOLOGIA PELA UFF / TÍTULO DE ESPECIALISTA EM CARDIOLOGIA PELA SOCIEDADE BRASILEIRA DE CARDIOLOGIA</a:t>
            </a:r>
          </a:p>
          <a:p>
            <a:endParaRPr lang="pt-BR" sz="2000" b="1" dirty="0"/>
          </a:p>
          <a:p>
            <a:r>
              <a:rPr lang="pt-BR" sz="2000" b="1" dirty="0"/>
              <a:t>MESTRADO EM CARDIOLOGIA PELA UFF</a:t>
            </a:r>
          </a:p>
          <a:p>
            <a:endParaRPr lang="pt-BR" sz="2000" b="1" dirty="0"/>
          </a:p>
          <a:p>
            <a:r>
              <a:rPr lang="pt-BR" sz="2000" b="1" dirty="0"/>
              <a:t>DOUTORADO EM CLÍNICA MÉDICA –ÁREA DE PESQUISA CLÍNICA PELA UNIVERSIDADE FEDERAL DO RIO DE JANEIRO (UFRJ)</a:t>
            </a:r>
          </a:p>
          <a:p>
            <a:endParaRPr lang="pt-BR" sz="2000" b="1" dirty="0"/>
          </a:p>
          <a:p>
            <a:r>
              <a:rPr lang="pt-BR" sz="2000" b="1" dirty="0"/>
              <a:t>CARDIOLOGISTA DA UNIDADE CORONARIANA E DO AMBULATÓRIO DE CARDIOLOGIA DO HOSPITAL UNIVERSITÁRIO ANTONIO PEDRO -UFF</a:t>
            </a:r>
          </a:p>
          <a:p>
            <a:endParaRPr lang="pt-BR" sz="2000" b="1" dirty="0"/>
          </a:p>
          <a:p>
            <a:r>
              <a:rPr lang="pt-BR" sz="2000" b="1" dirty="0"/>
              <a:t>RESPONSÁVEL PELO SETOR DE HOLTER 24 HORAS DO HUAP/UFF  (mais de 20 anos)</a:t>
            </a:r>
          </a:p>
          <a:p>
            <a:endParaRPr lang="pt-BR" dirty="0"/>
          </a:p>
        </p:txBody>
      </p:sp>
      <p:sp>
        <p:nvSpPr>
          <p:cNvPr id="9" name="Coração 8">
            <a:extLst>
              <a:ext uri="{FF2B5EF4-FFF2-40B4-BE49-F238E27FC236}">
                <a16:creationId xmlns:a16="http://schemas.microsoft.com/office/drawing/2014/main" id="{4C324C87-3945-46AE-BC55-991892BB8E97}"/>
              </a:ext>
            </a:extLst>
          </p:cNvPr>
          <p:cNvSpPr/>
          <p:nvPr/>
        </p:nvSpPr>
        <p:spPr>
          <a:xfrm>
            <a:off x="1828383" y="4991100"/>
            <a:ext cx="305217" cy="2286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Coração 13">
            <a:extLst>
              <a:ext uri="{FF2B5EF4-FFF2-40B4-BE49-F238E27FC236}">
                <a16:creationId xmlns:a16="http://schemas.microsoft.com/office/drawing/2014/main" id="{B12619E1-4FFF-42F6-A5D9-72730D890709}"/>
              </a:ext>
            </a:extLst>
          </p:cNvPr>
          <p:cNvSpPr/>
          <p:nvPr/>
        </p:nvSpPr>
        <p:spPr>
          <a:xfrm>
            <a:off x="1828800" y="5905500"/>
            <a:ext cx="305217" cy="2286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oração 14">
            <a:extLst>
              <a:ext uri="{FF2B5EF4-FFF2-40B4-BE49-F238E27FC236}">
                <a16:creationId xmlns:a16="http://schemas.microsoft.com/office/drawing/2014/main" id="{C03BFD07-D394-4F4B-9C18-61E58FEB739B}"/>
              </a:ext>
            </a:extLst>
          </p:cNvPr>
          <p:cNvSpPr/>
          <p:nvPr/>
        </p:nvSpPr>
        <p:spPr>
          <a:xfrm>
            <a:off x="1828800" y="6743700"/>
            <a:ext cx="305217" cy="2286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 name="Coração 15">
            <a:extLst>
              <a:ext uri="{FF2B5EF4-FFF2-40B4-BE49-F238E27FC236}">
                <a16:creationId xmlns:a16="http://schemas.microsoft.com/office/drawing/2014/main" id="{A5CE9388-FCA8-4340-8995-D21705471094}"/>
              </a:ext>
            </a:extLst>
          </p:cNvPr>
          <p:cNvSpPr/>
          <p:nvPr/>
        </p:nvSpPr>
        <p:spPr>
          <a:xfrm>
            <a:off x="1828800" y="7505700"/>
            <a:ext cx="305217" cy="2286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7" name="Coração 16">
            <a:extLst>
              <a:ext uri="{FF2B5EF4-FFF2-40B4-BE49-F238E27FC236}">
                <a16:creationId xmlns:a16="http://schemas.microsoft.com/office/drawing/2014/main" id="{B8076D9B-D26E-48DE-AAD0-8FDA4BA8B2B1}"/>
              </a:ext>
            </a:extLst>
          </p:cNvPr>
          <p:cNvSpPr/>
          <p:nvPr/>
        </p:nvSpPr>
        <p:spPr>
          <a:xfrm>
            <a:off x="1828800" y="8343900"/>
            <a:ext cx="305217" cy="2286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oração 18">
            <a:extLst>
              <a:ext uri="{FF2B5EF4-FFF2-40B4-BE49-F238E27FC236}">
                <a16:creationId xmlns:a16="http://schemas.microsoft.com/office/drawing/2014/main" id="{3EC438C2-11A9-4D4B-BE51-7E17929D55EF}"/>
              </a:ext>
            </a:extLst>
          </p:cNvPr>
          <p:cNvSpPr/>
          <p:nvPr/>
        </p:nvSpPr>
        <p:spPr>
          <a:xfrm>
            <a:off x="1828383" y="9182100"/>
            <a:ext cx="305217" cy="2286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884685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sp>
        <p:nvSpPr>
          <p:cNvPr id="9" name="CaixaDeTexto 8">
            <a:extLst>
              <a:ext uri="{FF2B5EF4-FFF2-40B4-BE49-F238E27FC236}">
                <a16:creationId xmlns:a16="http://schemas.microsoft.com/office/drawing/2014/main" id="{E7C8FC15-E0C1-428E-8841-F6762873AD77}"/>
              </a:ext>
            </a:extLst>
          </p:cNvPr>
          <p:cNvSpPr txBox="1"/>
          <p:nvPr/>
        </p:nvSpPr>
        <p:spPr>
          <a:xfrm>
            <a:off x="1295400" y="800100"/>
            <a:ext cx="10134600" cy="1323439"/>
          </a:xfrm>
          <a:prstGeom prst="rect">
            <a:avLst/>
          </a:prstGeom>
          <a:noFill/>
          <a:ln w="57150">
            <a:solidFill>
              <a:srgbClr val="0070C0"/>
            </a:solidFill>
          </a:ln>
        </p:spPr>
        <p:txBody>
          <a:bodyPr wrap="square" rtlCol="0">
            <a:spAutoFit/>
          </a:bodyPr>
          <a:lstStyle/>
          <a:p>
            <a:pPr algn="ctr"/>
            <a:r>
              <a:rPr lang="pt-BR" sz="3200" b="1" dirty="0">
                <a:solidFill>
                  <a:srgbClr val="FF0000"/>
                </a:solidFill>
              </a:rPr>
              <a:t>SINDROME DE WOLF-PARKINSON-WHITE</a:t>
            </a:r>
          </a:p>
          <a:p>
            <a:pPr algn="ctr"/>
            <a:r>
              <a:rPr lang="pt-BR" sz="2400" b="1" dirty="0">
                <a:solidFill>
                  <a:srgbClr val="00B050"/>
                </a:solidFill>
              </a:rPr>
              <a:t>TAQUIARRITMIA SUPRAVENTRICULAR</a:t>
            </a:r>
          </a:p>
          <a:p>
            <a:pPr algn="ctr"/>
            <a:r>
              <a:rPr lang="pt-BR" sz="2400" b="1" dirty="0">
                <a:solidFill>
                  <a:srgbClr val="00B050"/>
                </a:solidFill>
              </a:rPr>
              <a:t>ORTRODÔMICA</a:t>
            </a:r>
          </a:p>
        </p:txBody>
      </p:sp>
      <p:pic>
        <p:nvPicPr>
          <p:cNvPr id="2050" name="Picture 2" descr="Taquicardias Supraventriculares">
            <a:extLst>
              <a:ext uri="{FF2B5EF4-FFF2-40B4-BE49-F238E27FC236}">
                <a16:creationId xmlns:a16="http://schemas.microsoft.com/office/drawing/2014/main" id="{F1F2A113-E522-47A7-871E-2C9A3B935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1341" y="3323450"/>
            <a:ext cx="7140659" cy="488762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2056" name="Picture 8" descr="Sindrome de wolff parkinson white">
            <a:extLst>
              <a:ext uri="{FF2B5EF4-FFF2-40B4-BE49-F238E27FC236}">
                <a16:creationId xmlns:a16="http://schemas.microsoft.com/office/drawing/2014/main" id="{F5867766-ACDD-40E8-B84A-161C29B0A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2705101"/>
            <a:ext cx="7931527" cy="7119230"/>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474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sp>
        <p:nvSpPr>
          <p:cNvPr id="9" name="CaixaDeTexto 8">
            <a:extLst>
              <a:ext uri="{FF2B5EF4-FFF2-40B4-BE49-F238E27FC236}">
                <a16:creationId xmlns:a16="http://schemas.microsoft.com/office/drawing/2014/main" id="{E7C8FC15-E0C1-428E-8841-F6762873AD77}"/>
              </a:ext>
            </a:extLst>
          </p:cNvPr>
          <p:cNvSpPr txBox="1"/>
          <p:nvPr/>
        </p:nvSpPr>
        <p:spPr>
          <a:xfrm>
            <a:off x="1066800" y="952500"/>
            <a:ext cx="10134600" cy="954107"/>
          </a:xfrm>
          <a:prstGeom prst="rect">
            <a:avLst/>
          </a:prstGeom>
          <a:noFill/>
          <a:ln w="76200">
            <a:solidFill>
              <a:srgbClr val="FF0000"/>
            </a:solidFill>
          </a:ln>
        </p:spPr>
        <p:txBody>
          <a:bodyPr wrap="square" rtlCol="0">
            <a:spAutoFit/>
          </a:bodyPr>
          <a:lstStyle/>
          <a:p>
            <a:pPr algn="ctr"/>
            <a:r>
              <a:rPr lang="pt-BR" sz="3200" b="1" dirty="0">
                <a:solidFill>
                  <a:srgbClr val="0070C0"/>
                </a:solidFill>
              </a:rPr>
              <a:t>SINDROME DE WOLF-PARKINSON-WHITE</a:t>
            </a:r>
          </a:p>
          <a:p>
            <a:pPr algn="ctr"/>
            <a:r>
              <a:rPr lang="pt-BR" sz="2400" b="1" dirty="0">
                <a:solidFill>
                  <a:srgbClr val="0070C0"/>
                </a:solidFill>
              </a:rPr>
              <a:t>TAQUIARRITMIA SUPRAVENTRICULAR UTILIZANDO VIA ANÔMALA</a:t>
            </a:r>
          </a:p>
        </p:txBody>
      </p:sp>
      <p:pic>
        <p:nvPicPr>
          <p:cNvPr id="6146" name="Picture 2" descr="Sindrome de wolff parkinson white">
            <a:extLst>
              <a:ext uri="{FF2B5EF4-FFF2-40B4-BE49-F238E27FC236}">
                <a16:creationId xmlns:a16="http://schemas.microsoft.com/office/drawing/2014/main" id="{39BFE54E-B1DD-404D-9FAB-6D0C43D6E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75" y="2552700"/>
            <a:ext cx="6888761" cy="7086600"/>
          </a:xfrm>
          <a:prstGeom prst="rect">
            <a:avLst/>
          </a:prstGeom>
          <a:noFill/>
          <a:ln w="57150">
            <a:solidFill>
              <a:srgbClr val="0070C0"/>
            </a:solidFill>
          </a:ln>
          <a:extLst>
            <a:ext uri="{909E8E84-426E-40DD-AFC4-6F175D3DCCD1}">
              <a14:hiddenFill xmlns:a14="http://schemas.microsoft.com/office/drawing/2010/main">
                <a:solidFill>
                  <a:srgbClr val="FFFFFF"/>
                </a:solidFill>
              </a14:hiddenFill>
            </a:ext>
          </a:extLst>
        </p:spPr>
      </p:pic>
      <p:pic>
        <p:nvPicPr>
          <p:cNvPr id="6148" name="Picture 4" descr="taquicardia antidrómica | URGENCIAS BIDASOA">
            <a:extLst>
              <a:ext uri="{FF2B5EF4-FFF2-40B4-BE49-F238E27FC236}">
                <a16:creationId xmlns:a16="http://schemas.microsoft.com/office/drawing/2014/main" id="{7BB0F702-FB50-4EEA-9D62-3A915785D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3142129"/>
            <a:ext cx="6888761" cy="484884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085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pic>
        <p:nvPicPr>
          <p:cNvPr id="2050" name="Picture 2" descr="Síndrome Wolff-Parkinson-White - PDF Download grátis">
            <a:extLst>
              <a:ext uri="{FF2B5EF4-FFF2-40B4-BE49-F238E27FC236}">
                <a16:creationId xmlns:a16="http://schemas.microsoft.com/office/drawing/2014/main" id="{7079E4B4-79BB-40A9-B839-B0C029F3C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864" y="2400300"/>
            <a:ext cx="11213357" cy="689133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C6C63627-878C-415E-9745-7F049C950666}"/>
              </a:ext>
            </a:extLst>
          </p:cNvPr>
          <p:cNvSpPr txBox="1"/>
          <p:nvPr/>
        </p:nvSpPr>
        <p:spPr>
          <a:xfrm>
            <a:off x="1034311" y="1104975"/>
            <a:ext cx="10439400" cy="584775"/>
          </a:xfrm>
          <a:prstGeom prst="rect">
            <a:avLst/>
          </a:prstGeom>
          <a:noFill/>
          <a:ln w="57150">
            <a:solidFill>
              <a:srgbClr val="00B0F0"/>
            </a:solidFill>
          </a:ln>
        </p:spPr>
        <p:txBody>
          <a:bodyPr wrap="square" rtlCol="0">
            <a:spAutoFit/>
          </a:bodyPr>
          <a:lstStyle/>
          <a:p>
            <a:r>
              <a:rPr lang="pt-BR" sz="3200" b="1" i="1" dirty="0">
                <a:solidFill>
                  <a:srgbClr val="FF0000"/>
                </a:solidFill>
              </a:rPr>
              <a:t>WOLF-PARKINSON-WHITE e FIBRILAÇÃO ATRIAL</a:t>
            </a:r>
          </a:p>
        </p:txBody>
      </p:sp>
      <p:pic>
        <p:nvPicPr>
          <p:cNvPr id="9" name="Picture 2" descr="Síndrome de Wolff Parkinson-White">
            <a:extLst>
              <a:ext uri="{FF2B5EF4-FFF2-40B4-BE49-F238E27FC236}">
                <a16:creationId xmlns:a16="http://schemas.microsoft.com/office/drawing/2014/main" id="{B1DA29E0-284C-4F4B-B813-2D3797DB2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5400" y="4455160"/>
            <a:ext cx="4745355" cy="3233344"/>
          </a:xfrm>
          <a:prstGeom prst="rect">
            <a:avLst/>
          </a:prstGeom>
          <a:noFill/>
          <a:ln w="76200">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78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pic>
        <p:nvPicPr>
          <p:cNvPr id="49154" name="Picture 2" descr="Untitled">
            <a:extLst>
              <a:ext uri="{FF2B5EF4-FFF2-40B4-BE49-F238E27FC236}">
                <a16:creationId xmlns:a16="http://schemas.microsoft.com/office/drawing/2014/main" id="{60CF2FA9-7EFC-4BD9-8DEF-02A2952A7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63" y="6755110"/>
            <a:ext cx="6096000" cy="2821940"/>
          </a:xfrm>
          <a:prstGeom prst="rect">
            <a:avLst/>
          </a:prstGeom>
          <a:noFill/>
          <a:ln w="5715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49156" name="Picture 4" descr="SciELO - Brasil - Síncope em pacientes com extra-sístoles de via de saída  de ventrículo direito e sem cardiopatia estrutural aparente Síncope em  pacientes com extra-sístoles de via de saída de ventrículo">
            <a:extLst>
              <a:ext uri="{FF2B5EF4-FFF2-40B4-BE49-F238E27FC236}">
                <a16:creationId xmlns:a16="http://schemas.microsoft.com/office/drawing/2014/main" id="{8A92DFD5-68A4-4086-9F10-90F8CCC8D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725" y="1838325"/>
            <a:ext cx="5400675" cy="3381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Quando Devemos Tratar as Extrassístoles Ventriculares?">
            <a:extLst>
              <a:ext uri="{FF2B5EF4-FFF2-40B4-BE49-F238E27FC236}">
                <a16:creationId xmlns:a16="http://schemas.microsoft.com/office/drawing/2014/main" id="{9CDA5179-7148-4D3F-A62A-BE00B516F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385320"/>
            <a:ext cx="5400675" cy="3181350"/>
          </a:xfrm>
          <a:prstGeom prst="rect">
            <a:avLst/>
          </a:prstGeom>
          <a:noFill/>
          <a:ln w="57150">
            <a:solidFill>
              <a:srgbClr val="5B4680"/>
            </a:solidFill>
          </a:ln>
          <a:extLst>
            <a:ext uri="{909E8E84-426E-40DD-AFC4-6F175D3DCCD1}">
              <a14:hiddenFill xmlns:a14="http://schemas.microsoft.com/office/drawing/2010/main">
                <a:solidFill>
                  <a:srgbClr val="FFFFFF"/>
                </a:solidFill>
              </a14:hiddenFill>
            </a:ext>
          </a:extLst>
        </p:spPr>
      </p:pic>
      <p:pic>
        <p:nvPicPr>
          <p:cNvPr id="49158" name="Picture 6" descr="MedicinaNET">
            <a:extLst>
              <a:ext uri="{FF2B5EF4-FFF2-40B4-BE49-F238E27FC236}">
                <a16:creationId xmlns:a16="http://schemas.microsoft.com/office/drawing/2014/main" id="{737B717E-6EF1-4AAF-B3F8-0E867EB9E0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6153" y="5397818"/>
            <a:ext cx="5400675" cy="4505325"/>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2D7708F-1EF0-471B-973F-5C3A0074618F}"/>
              </a:ext>
            </a:extLst>
          </p:cNvPr>
          <p:cNvSpPr txBox="1"/>
          <p:nvPr/>
        </p:nvSpPr>
        <p:spPr>
          <a:xfrm>
            <a:off x="2209800" y="383857"/>
            <a:ext cx="7079673" cy="523220"/>
          </a:xfrm>
          <a:prstGeom prst="rect">
            <a:avLst/>
          </a:prstGeom>
          <a:noFill/>
          <a:ln w="57150">
            <a:solidFill>
              <a:srgbClr val="00B050"/>
            </a:solidFill>
          </a:ln>
        </p:spPr>
        <p:txBody>
          <a:bodyPr wrap="square" rtlCol="0">
            <a:spAutoFit/>
          </a:bodyPr>
          <a:lstStyle/>
          <a:p>
            <a:r>
              <a:rPr lang="pt-BR" sz="2800" b="1" dirty="0">
                <a:solidFill>
                  <a:srgbClr val="FF0000"/>
                </a:solidFill>
              </a:rPr>
              <a:t>EXTRA-SÍSTOLES VENTRICULARES </a:t>
            </a:r>
          </a:p>
        </p:txBody>
      </p:sp>
      <p:sp>
        <p:nvSpPr>
          <p:cNvPr id="8" name="CaixaDeTexto 7">
            <a:extLst>
              <a:ext uri="{FF2B5EF4-FFF2-40B4-BE49-F238E27FC236}">
                <a16:creationId xmlns:a16="http://schemas.microsoft.com/office/drawing/2014/main" id="{945BE11C-FFA1-4AD1-8D19-FA27B7CCAEB8}"/>
              </a:ext>
            </a:extLst>
          </p:cNvPr>
          <p:cNvSpPr txBox="1"/>
          <p:nvPr/>
        </p:nvSpPr>
        <p:spPr>
          <a:xfrm>
            <a:off x="1447800" y="1485900"/>
            <a:ext cx="3962400" cy="707886"/>
          </a:xfrm>
          <a:prstGeom prst="rect">
            <a:avLst/>
          </a:prstGeom>
          <a:noFill/>
          <a:ln w="38100">
            <a:solidFill>
              <a:srgbClr val="7030A0"/>
            </a:solidFill>
          </a:ln>
        </p:spPr>
        <p:txBody>
          <a:bodyPr wrap="square" rtlCol="0">
            <a:spAutoFit/>
          </a:bodyPr>
          <a:lstStyle/>
          <a:p>
            <a:pPr algn="ctr"/>
            <a:r>
              <a:rPr lang="pt-BR" sz="2000" b="1" dirty="0">
                <a:solidFill>
                  <a:srgbClr val="7030A0"/>
                </a:solidFill>
              </a:rPr>
              <a:t>EXTRA-SÍSTOLES VENTRICULARES ISOLADAS</a:t>
            </a:r>
          </a:p>
        </p:txBody>
      </p:sp>
      <p:sp>
        <p:nvSpPr>
          <p:cNvPr id="10" name="CaixaDeTexto 9">
            <a:extLst>
              <a:ext uri="{FF2B5EF4-FFF2-40B4-BE49-F238E27FC236}">
                <a16:creationId xmlns:a16="http://schemas.microsoft.com/office/drawing/2014/main" id="{B2548A91-E4F7-46E7-8DA9-DDB2D54CF5E1}"/>
              </a:ext>
            </a:extLst>
          </p:cNvPr>
          <p:cNvSpPr txBox="1"/>
          <p:nvPr/>
        </p:nvSpPr>
        <p:spPr>
          <a:xfrm>
            <a:off x="7696200" y="1181100"/>
            <a:ext cx="3962400" cy="400110"/>
          </a:xfrm>
          <a:prstGeom prst="rect">
            <a:avLst/>
          </a:prstGeom>
          <a:noFill/>
          <a:ln w="57150">
            <a:solidFill>
              <a:schemeClr val="accent3">
                <a:lumMod val="75000"/>
              </a:schemeClr>
            </a:solidFill>
          </a:ln>
        </p:spPr>
        <p:txBody>
          <a:bodyPr wrap="square" rtlCol="0">
            <a:spAutoFit/>
          </a:bodyPr>
          <a:lstStyle/>
          <a:p>
            <a:pPr algn="ctr"/>
            <a:r>
              <a:rPr lang="pt-BR" sz="2000" b="1" dirty="0">
                <a:solidFill>
                  <a:srgbClr val="00B050"/>
                </a:solidFill>
              </a:rPr>
              <a:t>BIGEMINISMO</a:t>
            </a:r>
            <a:r>
              <a:rPr lang="pt-BR" b="1" dirty="0">
                <a:solidFill>
                  <a:srgbClr val="00B050"/>
                </a:solidFill>
              </a:rPr>
              <a:t> </a:t>
            </a:r>
            <a:r>
              <a:rPr lang="pt-BR" sz="2000" b="1" dirty="0">
                <a:solidFill>
                  <a:srgbClr val="00B050"/>
                </a:solidFill>
              </a:rPr>
              <a:t>VENTRICULAR</a:t>
            </a:r>
          </a:p>
        </p:txBody>
      </p:sp>
      <p:sp>
        <p:nvSpPr>
          <p:cNvPr id="11" name="CaixaDeTexto 10">
            <a:extLst>
              <a:ext uri="{FF2B5EF4-FFF2-40B4-BE49-F238E27FC236}">
                <a16:creationId xmlns:a16="http://schemas.microsoft.com/office/drawing/2014/main" id="{60307110-B0EB-4B1B-9CFB-7433EFE15832}"/>
              </a:ext>
            </a:extLst>
          </p:cNvPr>
          <p:cNvSpPr txBox="1"/>
          <p:nvPr/>
        </p:nvSpPr>
        <p:spPr>
          <a:xfrm>
            <a:off x="1600200" y="6161290"/>
            <a:ext cx="4234290" cy="400110"/>
          </a:xfrm>
          <a:prstGeom prst="rect">
            <a:avLst/>
          </a:prstGeom>
          <a:noFill/>
          <a:ln w="57150">
            <a:solidFill>
              <a:srgbClr val="00B0F0"/>
            </a:solidFill>
          </a:ln>
        </p:spPr>
        <p:txBody>
          <a:bodyPr wrap="square" rtlCol="0">
            <a:spAutoFit/>
          </a:bodyPr>
          <a:lstStyle/>
          <a:p>
            <a:r>
              <a:rPr lang="pt-BR" sz="2000" b="1" dirty="0">
                <a:solidFill>
                  <a:srgbClr val="0070C0"/>
                </a:solidFill>
              </a:rPr>
              <a:t>TRIGEMINISMO VENTRICULAR</a:t>
            </a:r>
          </a:p>
        </p:txBody>
      </p:sp>
      <p:sp>
        <p:nvSpPr>
          <p:cNvPr id="12" name="CaixaDeTexto 11">
            <a:extLst>
              <a:ext uri="{FF2B5EF4-FFF2-40B4-BE49-F238E27FC236}">
                <a16:creationId xmlns:a16="http://schemas.microsoft.com/office/drawing/2014/main" id="{67FF7374-A2CF-4D53-A7F3-44C812231AD8}"/>
              </a:ext>
            </a:extLst>
          </p:cNvPr>
          <p:cNvSpPr txBox="1"/>
          <p:nvPr/>
        </p:nvSpPr>
        <p:spPr>
          <a:xfrm>
            <a:off x="13847722" y="6374368"/>
            <a:ext cx="3906878" cy="400110"/>
          </a:xfrm>
          <a:prstGeom prst="rect">
            <a:avLst/>
          </a:prstGeom>
          <a:noFill/>
          <a:ln w="57150">
            <a:solidFill>
              <a:srgbClr val="FF0000"/>
            </a:solidFill>
          </a:ln>
        </p:spPr>
        <p:txBody>
          <a:bodyPr wrap="square" rtlCol="0">
            <a:spAutoFit/>
          </a:bodyPr>
          <a:lstStyle/>
          <a:p>
            <a:pPr algn="ctr"/>
            <a:r>
              <a:rPr lang="pt-BR" sz="2000" b="1" dirty="0">
                <a:solidFill>
                  <a:srgbClr val="FF0000"/>
                </a:solidFill>
              </a:rPr>
              <a:t>PARES DE VENTRICULARES</a:t>
            </a:r>
          </a:p>
        </p:txBody>
      </p:sp>
      <p:sp>
        <p:nvSpPr>
          <p:cNvPr id="13" name="Seta: para a Esquerda 12">
            <a:extLst>
              <a:ext uri="{FF2B5EF4-FFF2-40B4-BE49-F238E27FC236}">
                <a16:creationId xmlns:a16="http://schemas.microsoft.com/office/drawing/2014/main" id="{8CF2D60D-B3C4-4170-B95F-6BA9111F40AA}"/>
              </a:ext>
            </a:extLst>
          </p:cNvPr>
          <p:cNvSpPr/>
          <p:nvPr/>
        </p:nvSpPr>
        <p:spPr>
          <a:xfrm>
            <a:off x="12649199" y="6362700"/>
            <a:ext cx="1069291" cy="362159"/>
          </a:xfrm>
          <a:prstGeom prst="leftArrow">
            <a:avLst/>
          </a:prstGeom>
          <a:solidFill>
            <a:srgbClr val="00B05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2" descr="Arritmias ventriculares 2 dr jorge">
            <a:extLst>
              <a:ext uri="{FF2B5EF4-FFF2-40B4-BE49-F238E27FC236}">
                <a16:creationId xmlns:a16="http://schemas.microsoft.com/office/drawing/2014/main" id="{2B3A6F07-8C7C-4993-B30F-85D78FF763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450" y="3431347"/>
            <a:ext cx="3048000" cy="240049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305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pic>
        <p:nvPicPr>
          <p:cNvPr id="50178" name="Picture 2" descr="Extrassístoles em idoso | MedicinaNET">
            <a:extLst>
              <a:ext uri="{FF2B5EF4-FFF2-40B4-BE49-F238E27FC236}">
                <a16:creationId xmlns:a16="http://schemas.microsoft.com/office/drawing/2014/main" id="{8164DD26-132E-45E6-92B2-09EF5098E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86100"/>
            <a:ext cx="8153400" cy="6095999"/>
          </a:xfrm>
          <a:prstGeom prst="rect">
            <a:avLst/>
          </a:prstGeom>
          <a:noFill/>
          <a:ln w="57150">
            <a:solidFill>
              <a:srgbClr val="00B0F0"/>
            </a:solidFill>
          </a:ln>
          <a:extLst>
            <a:ext uri="{909E8E84-426E-40DD-AFC4-6F175D3DCCD1}">
              <a14:hiddenFill xmlns:a14="http://schemas.microsoft.com/office/drawing/2010/main">
                <a:solidFill>
                  <a:srgbClr val="FFFFFF"/>
                </a:solidFill>
              </a14:hiddenFill>
            </a:ext>
          </a:extLst>
        </p:spPr>
      </p:pic>
      <p:pic>
        <p:nvPicPr>
          <p:cNvPr id="8" name="Picture 10" descr="Controle do Ritmo">
            <a:extLst>
              <a:ext uri="{FF2B5EF4-FFF2-40B4-BE49-F238E27FC236}">
                <a16:creationId xmlns:a16="http://schemas.microsoft.com/office/drawing/2014/main" id="{CC6F11C9-BA22-4411-94CF-AFE5CF463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600" y="3238501"/>
            <a:ext cx="5890148" cy="4505604"/>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C5C87DE9-9205-4312-8DC0-24679E5A931D}"/>
              </a:ext>
            </a:extLst>
          </p:cNvPr>
          <p:cNvSpPr txBox="1"/>
          <p:nvPr/>
        </p:nvSpPr>
        <p:spPr>
          <a:xfrm>
            <a:off x="1676400" y="800100"/>
            <a:ext cx="8305800" cy="1569660"/>
          </a:xfrm>
          <a:prstGeom prst="rect">
            <a:avLst/>
          </a:prstGeom>
          <a:noFill/>
          <a:ln w="57150">
            <a:solidFill>
              <a:srgbClr val="00B050"/>
            </a:solidFill>
          </a:ln>
        </p:spPr>
        <p:txBody>
          <a:bodyPr wrap="square" rtlCol="0">
            <a:spAutoFit/>
          </a:bodyPr>
          <a:lstStyle/>
          <a:p>
            <a:pPr algn="ctr"/>
            <a:r>
              <a:rPr lang="pt-BR" sz="3200" b="1" dirty="0">
                <a:solidFill>
                  <a:srgbClr val="FF0000"/>
                </a:solidFill>
              </a:rPr>
              <a:t>EXTRA-SÍSTOLES VENTRICULARES PAREADAS E TAQUICARDIA VENTRICULAR</a:t>
            </a:r>
          </a:p>
        </p:txBody>
      </p:sp>
    </p:spTree>
    <p:extLst>
      <p:ext uri="{BB962C8B-B14F-4D97-AF65-F5344CB8AC3E}">
        <p14:creationId xmlns:p14="http://schemas.microsoft.com/office/powerpoint/2010/main" val="1127939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pic>
        <p:nvPicPr>
          <p:cNvPr id="6146" name="Picture 2" descr="Arritmias Ventriculares | Boston Scientific">
            <a:extLst>
              <a:ext uri="{FF2B5EF4-FFF2-40B4-BE49-F238E27FC236}">
                <a16:creationId xmlns:a16="http://schemas.microsoft.com/office/drawing/2014/main" id="{3AFBB008-D917-49E0-8DE4-F9424AD60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8845" y="2915151"/>
            <a:ext cx="4745355" cy="4971549"/>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72BFA71F-C96E-4689-AACF-0E9515BE8C33}"/>
              </a:ext>
            </a:extLst>
          </p:cNvPr>
          <p:cNvSpPr txBox="1"/>
          <p:nvPr/>
        </p:nvSpPr>
        <p:spPr>
          <a:xfrm>
            <a:off x="2514600" y="1181100"/>
            <a:ext cx="8229600" cy="584775"/>
          </a:xfrm>
          <a:prstGeom prst="rect">
            <a:avLst/>
          </a:prstGeom>
          <a:noFill/>
          <a:ln w="57150">
            <a:solidFill>
              <a:srgbClr val="00B050"/>
            </a:solidFill>
          </a:ln>
        </p:spPr>
        <p:txBody>
          <a:bodyPr wrap="square" rtlCol="0">
            <a:spAutoFit/>
          </a:bodyPr>
          <a:lstStyle/>
          <a:p>
            <a:pPr algn="ctr"/>
            <a:r>
              <a:rPr lang="pt-BR" sz="3200" b="1" dirty="0">
                <a:solidFill>
                  <a:srgbClr val="FF0000"/>
                </a:solidFill>
              </a:rPr>
              <a:t>TAQUICARDIA VENTRICULAR</a:t>
            </a:r>
          </a:p>
        </p:txBody>
      </p:sp>
      <p:pic>
        <p:nvPicPr>
          <p:cNvPr id="10" name="Picture 2" descr="Varón de 53 años con palpitaciones | CARPRIMUR">
            <a:extLst>
              <a:ext uri="{FF2B5EF4-FFF2-40B4-BE49-F238E27FC236}">
                <a16:creationId xmlns:a16="http://schemas.microsoft.com/office/drawing/2014/main" id="{CC664E85-D57C-4C4C-8F45-0AFB1770C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88" y="2520184"/>
            <a:ext cx="8152212" cy="658571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067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pic>
        <p:nvPicPr>
          <p:cNvPr id="11" name="Picture 2" descr="Arritmia cardíaca">
            <a:extLst>
              <a:ext uri="{FF2B5EF4-FFF2-40B4-BE49-F238E27FC236}">
                <a16:creationId xmlns:a16="http://schemas.microsoft.com/office/drawing/2014/main" id="{70B5699B-C175-472F-9ECA-C80DFF6DF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33786"/>
            <a:ext cx="8001001" cy="731520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C5E50088-6E16-4776-A469-9172F3AA52EF}"/>
              </a:ext>
            </a:extLst>
          </p:cNvPr>
          <p:cNvSpPr txBox="1"/>
          <p:nvPr/>
        </p:nvSpPr>
        <p:spPr>
          <a:xfrm>
            <a:off x="1991064" y="612387"/>
            <a:ext cx="9210336" cy="1077218"/>
          </a:xfrm>
          <a:prstGeom prst="rect">
            <a:avLst/>
          </a:prstGeom>
          <a:noFill/>
          <a:ln w="57150">
            <a:solidFill>
              <a:srgbClr val="00B050"/>
            </a:solidFill>
          </a:ln>
        </p:spPr>
        <p:txBody>
          <a:bodyPr wrap="square" rtlCol="0">
            <a:spAutoFit/>
          </a:bodyPr>
          <a:lstStyle/>
          <a:p>
            <a:pPr algn="ctr"/>
            <a:r>
              <a:rPr lang="pt-BR" sz="3200" b="1" dirty="0">
                <a:solidFill>
                  <a:srgbClr val="FF0000"/>
                </a:solidFill>
              </a:rPr>
              <a:t>TAQUICARDIA VENTRICULAR POLIMÓRFICA E TORSADES DE POINTES</a:t>
            </a:r>
          </a:p>
        </p:txBody>
      </p:sp>
      <p:pic>
        <p:nvPicPr>
          <p:cNvPr id="1026" name="Picture 2" descr="Torsades de pointes. Funny name. Serious trouble. | Ecg interpretation,  Medical dental, Ekg">
            <a:extLst>
              <a:ext uri="{FF2B5EF4-FFF2-40B4-BE49-F238E27FC236}">
                <a16:creationId xmlns:a16="http://schemas.microsoft.com/office/drawing/2014/main" id="{68E25A76-7FA3-4C12-B47E-03AB25CC9B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9157" y="3120184"/>
            <a:ext cx="5943600" cy="4455160"/>
          </a:xfrm>
          <a:prstGeom prst="rect">
            <a:avLst/>
          </a:prstGeom>
          <a:noFill/>
          <a:ln w="76200">
            <a:solidFill>
              <a:srgbClr val="0070C0"/>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6ABAAC9D-62AA-4527-BD0A-9FC00F97F6B4}"/>
              </a:ext>
            </a:extLst>
          </p:cNvPr>
          <p:cNvSpPr txBox="1"/>
          <p:nvPr/>
        </p:nvSpPr>
        <p:spPr>
          <a:xfrm>
            <a:off x="10360709" y="2400300"/>
            <a:ext cx="3888691" cy="461665"/>
          </a:xfrm>
          <a:prstGeom prst="rect">
            <a:avLst/>
          </a:prstGeom>
          <a:noFill/>
          <a:ln w="76200">
            <a:solidFill>
              <a:srgbClr val="0070C0"/>
            </a:solidFill>
          </a:ln>
        </p:spPr>
        <p:txBody>
          <a:bodyPr wrap="square" rtlCol="0">
            <a:spAutoFit/>
          </a:bodyPr>
          <a:lstStyle/>
          <a:p>
            <a:pPr algn="ctr"/>
            <a:r>
              <a:rPr lang="pt-BR" sz="2400" b="1">
                <a:solidFill>
                  <a:srgbClr val="FF0000"/>
                </a:solidFill>
              </a:rPr>
              <a:t>TORSADES DE POINTES</a:t>
            </a:r>
            <a:endParaRPr lang="pt-BR" sz="2400" dirty="0"/>
          </a:p>
        </p:txBody>
      </p:sp>
    </p:spTree>
    <p:extLst>
      <p:ext uri="{BB962C8B-B14F-4D97-AF65-F5344CB8AC3E}">
        <p14:creationId xmlns:p14="http://schemas.microsoft.com/office/powerpoint/2010/main" val="1141397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pic>
        <p:nvPicPr>
          <p:cNvPr id="19458" name="Picture 2" descr="Fibrilação ventricular - Distúrbios do coração e dos vasos sanguíneos -  Manual MSD Versão Saúde para a Família">
            <a:extLst>
              <a:ext uri="{FF2B5EF4-FFF2-40B4-BE49-F238E27FC236}">
                <a16:creationId xmlns:a16="http://schemas.microsoft.com/office/drawing/2014/main" id="{6F16D51D-097A-497F-9D33-6B3887EFB7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2396" y="1581034"/>
            <a:ext cx="8686800" cy="8307027"/>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DC24C168-AE83-4F99-921F-08644CC6DEA6}"/>
              </a:ext>
            </a:extLst>
          </p:cNvPr>
          <p:cNvSpPr txBox="1"/>
          <p:nvPr/>
        </p:nvSpPr>
        <p:spPr>
          <a:xfrm>
            <a:off x="3429000" y="647700"/>
            <a:ext cx="6324600" cy="584775"/>
          </a:xfrm>
          <a:prstGeom prst="rect">
            <a:avLst/>
          </a:prstGeom>
          <a:noFill/>
          <a:ln w="57150">
            <a:solidFill>
              <a:srgbClr val="0070C0"/>
            </a:solidFill>
          </a:ln>
        </p:spPr>
        <p:txBody>
          <a:bodyPr wrap="square" rtlCol="0">
            <a:spAutoFit/>
          </a:bodyPr>
          <a:lstStyle/>
          <a:p>
            <a:pPr algn="ctr"/>
            <a:r>
              <a:rPr lang="pt-BR" sz="3200" b="1" dirty="0">
                <a:solidFill>
                  <a:srgbClr val="FF0000"/>
                </a:solidFill>
              </a:rPr>
              <a:t>FIBRILAÇÃO VENTRICULAR</a:t>
            </a:r>
          </a:p>
        </p:txBody>
      </p:sp>
      <p:pic>
        <p:nvPicPr>
          <p:cNvPr id="2054" name="Picture 6" descr="RITMOS DA PCR – Blog da RCP">
            <a:extLst>
              <a:ext uri="{FF2B5EF4-FFF2-40B4-BE49-F238E27FC236}">
                <a16:creationId xmlns:a16="http://schemas.microsoft.com/office/drawing/2014/main" id="{43B5951F-8947-4B07-8BD8-78BC66D35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4811" y="3653554"/>
            <a:ext cx="5572760" cy="4401021"/>
          </a:xfrm>
          <a:prstGeom prst="rect">
            <a:avLst/>
          </a:prstGeom>
          <a:noFill/>
          <a:ln w="76200">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51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pic>
        <p:nvPicPr>
          <p:cNvPr id="13314" name="Picture 2" descr=" Arritmias ventriculares.  A  – taquicardia ventricular monomorfa,  B  –  flutter  ventricular,  C  – taquicardia ventricular polimorfa,  D  – fibrilación ventricular ">
            <a:extLst>
              <a:ext uri="{FF2B5EF4-FFF2-40B4-BE49-F238E27FC236}">
                <a16:creationId xmlns:a16="http://schemas.microsoft.com/office/drawing/2014/main" id="{7F44D214-9CF8-4E72-84D0-B83D51E77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808" y="3131286"/>
            <a:ext cx="10515600" cy="6557963"/>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9A86D73-6043-4B3B-83E9-A7CB34335918}"/>
              </a:ext>
            </a:extLst>
          </p:cNvPr>
          <p:cNvSpPr txBox="1"/>
          <p:nvPr/>
        </p:nvSpPr>
        <p:spPr>
          <a:xfrm>
            <a:off x="2255608" y="577959"/>
            <a:ext cx="9829800" cy="1815882"/>
          </a:xfrm>
          <a:prstGeom prst="rect">
            <a:avLst/>
          </a:prstGeom>
          <a:noFill/>
          <a:ln w="57150">
            <a:solidFill>
              <a:srgbClr val="FF0000"/>
            </a:solidFill>
          </a:ln>
        </p:spPr>
        <p:txBody>
          <a:bodyPr wrap="square" rtlCol="0">
            <a:spAutoFit/>
          </a:bodyPr>
          <a:lstStyle/>
          <a:p>
            <a:r>
              <a:rPr lang="pt-BR" sz="2800" dirty="0">
                <a:solidFill>
                  <a:schemeClr val="tx1"/>
                </a:solidFill>
              </a:rPr>
              <a:t>A- Taquicardia ventricular; </a:t>
            </a:r>
          </a:p>
          <a:p>
            <a:r>
              <a:rPr lang="pt-BR" sz="2800" dirty="0">
                <a:solidFill>
                  <a:schemeClr val="tx1"/>
                </a:solidFill>
              </a:rPr>
              <a:t>B- </a:t>
            </a:r>
            <a:r>
              <a:rPr lang="pt-BR" sz="2800" dirty="0" err="1">
                <a:solidFill>
                  <a:schemeClr val="tx1"/>
                </a:solidFill>
              </a:rPr>
              <a:t>Flutter</a:t>
            </a:r>
            <a:r>
              <a:rPr lang="pt-BR" sz="2800" dirty="0">
                <a:solidFill>
                  <a:schemeClr val="tx1"/>
                </a:solidFill>
              </a:rPr>
              <a:t> ventricular; </a:t>
            </a:r>
          </a:p>
          <a:p>
            <a:r>
              <a:rPr lang="pt-BR" sz="2800" dirty="0">
                <a:solidFill>
                  <a:schemeClr val="tx1"/>
                </a:solidFill>
              </a:rPr>
              <a:t>C- Taquicardia ventricular polimórfica (</a:t>
            </a:r>
            <a:r>
              <a:rPr lang="pt-BR" sz="2800" dirty="0" err="1">
                <a:solidFill>
                  <a:schemeClr val="tx1"/>
                </a:solidFill>
              </a:rPr>
              <a:t>Torsades</a:t>
            </a:r>
            <a:r>
              <a:rPr lang="pt-BR" sz="2800" dirty="0">
                <a:solidFill>
                  <a:schemeClr val="tx1"/>
                </a:solidFill>
              </a:rPr>
              <a:t> de </a:t>
            </a:r>
            <a:r>
              <a:rPr lang="pt-BR" sz="2800" dirty="0" err="1">
                <a:solidFill>
                  <a:schemeClr val="tx1"/>
                </a:solidFill>
              </a:rPr>
              <a:t>Pointes</a:t>
            </a:r>
            <a:r>
              <a:rPr lang="pt-BR" sz="2800" dirty="0">
                <a:solidFill>
                  <a:schemeClr val="tx1"/>
                </a:solidFill>
              </a:rPr>
              <a:t>)</a:t>
            </a:r>
          </a:p>
          <a:p>
            <a:r>
              <a:rPr lang="pt-BR" sz="2800" dirty="0">
                <a:solidFill>
                  <a:schemeClr val="tx1"/>
                </a:solidFill>
              </a:rPr>
              <a:t>D- Fibrilação ventricular</a:t>
            </a:r>
          </a:p>
        </p:txBody>
      </p:sp>
    </p:spTree>
    <p:extLst>
      <p:ext uri="{BB962C8B-B14F-4D97-AF65-F5344CB8AC3E}">
        <p14:creationId xmlns:p14="http://schemas.microsoft.com/office/powerpoint/2010/main" val="228543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7170" name="Picture 2" descr="Taquicardia Supraventricular com aberrância e Taquicardia Ventricular |  Ligas - Sanar Medicina">
            <a:extLst>
              <a:ext uri="{FF2B5EF4-FFF2-40B4-BE49-F238E27FC236}">
                <a16:creationId xmlns:a16="http://schemas.microsoft.com/office/drawing/2014/main" id="{999058A4-2108-4CC7-9E5F-816DDA278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69" y="3543301"/>
            <a:ext cx="6134100" cy="611291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38766EE-7784-411A-B0E9-B84EC4EA5E84}"/>
              </a:ext>
            </a:extLst>
          </p:cNvPr>
          <p:cNvSpPr txBox="1"/>
          <p:nvPr/>
        </p:nvSpPr>
        <p:spPr>
          <a:xfrm>
            <a:off x="1066800" y="630790"/>
            <a:ext cx="10338031" cy="1384995"/>
          </a:xfrm>
          <a:prstGeom prst="rect">
            <a:avLst/>
          </a:prstGeom>
          <a:solidFill>
            <a:schemeClr val="bg1"/>
          </a:solidFill>
          <a:ln w="38100">
            <a:solidFill>
              <a:srgbClr val="00B050"/>
            </a:solidFill>
          </a:ln>
        </p:spPr>
        <p:txBody>
          <a:bodyPr wrap="square" rtlCol="0">
            <a:spAutoFit/>
          </a:bodyPr>
          <a:lstStyle/>
          <a:p>
            <a:pPr algn="ctr"/>
            <a:r>
              <a:rPr lang="pt-BR" sz="2800" b="1" dirty="0">
                <a:solidFill>
                  <a:srgbClr val="CC00CC"/>
                </a:solidFill>
              </a:rPr>
              <a:t>TAQUICARDIA SUPRA-VENTRICULAR COM ABERRÂNCIA </a:t>
            </a:r>
          </a:p>
          <a:p>
            <a:pPr algn="ctr"/>
            <a:r>
              <a:rPr lang="pt-BR" sz="2800" b="1" dirty="0">
                <a:solidFill>
                  <a:srgbClr val="CC00CC"/>
                </a:solidFill>
              </a:rPr>
              <a:t>X</a:t>
            </a:r>
          </a:p>
          <a:p>
            <a:pPr algn="ctr"/>
            <a:r>
              <a:rPr lang="pt-BR" sz="2800" b="1" dirty="0">
                <a:solidFill>
                  <a:srgbClr val="CC00CC"/>
                </a:solidFill>
              </a:rPr>
              <a:t>TAQUICARDIA VENTRICULAR</a:t>
            </a:r>
          </a:p>
        </p:txBody>
      </p:sp>
      <p:pic>
        <p:nvPicPr>
          <p:cNvPr id="17410" name="Picture 2" descr="Taquicardia de QRS largos – importância eletrocardiográfica no diagnóstico  diferencial - ScienceDirect">
            <a:extLst>
              <a:ext uri="{FF2B5EF4-FFF2-40B4-BE49-F238E27FC236}">
                <a16:creationId xmlns:a16="http://schemas.microsoft.com/office/drawing/2014/main" id="{322DECF3-82F0-425A-83E8-8008FD623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6829" y="3763327"/>
            <a:ext cx="4600575" cy="418147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8" name="Seta: para a Direita 7">
            <a:extLst>
              <a:ext uri="{FF2B5EF4-FFF2-40B4-BE49-F238E27FC236}">
                <a16:creationId xmlns:a16="http://schemas.microsoft.com/office/drawing/2014/main" id="{34FD2684-AF82-475D-B6A9-0A8DB6D416F3}"/>
              </a:ext>
            </a:extLst>
          </p:cNvPr>
          <p:cNvSpPr/>
          <p:nvPr/>
        </p:nvSpPr>
        <p:spPr>
          <a:xfrm>
            <a:off x="7480649" y="5911098"/>
            <a:ext cx="1066800" cy="420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78526F1A-0157-4A6A-962C-B9A3A9A3435C}"/>
              </a:ext>
            </a:extLst>
          </p:cNvPr>
          <p:cNvSpPr txBox="1"/>
          <p:nvPr/>
        </p:nvSpPr>
        <p:spPr>
          <a:xfrm>
            <a:off x="3352800" y="2400300"/>
            <a:ext cx="5462239" cy="523220"/>
          </a:xfrm>
          <a:prstGeom prst="rect">
            <a:avLst/>
          </a:prstGeom>
          <a:noFill/>
          <a:ln w="76200">
            <a:solidFill>
              <a:srgbClr val="00B0F0"/>
            </a:solidFill>
          </a:ln>
        </p:spPr>
        <p:txBody>
          <a:bodyPr wrap="square" rtlCol="0">
            <a:spAutoFit/>
          </a:bodyPr>
          <a:lstStyle/>
          <a:p>
            <a:pPr algn="ctr"/>
            <a:r>
              <a:rPr lang="pt-BR" sz="2800" b="1" dirty="0">
                <a:solidFill>
                  <a:srgbClr val="FF0000"/>
                </a:solidFill>
              </a:rPr>
              <a:t>CRITÉRIO DE BRUGADA</a:t>
            </a:r>
          </a:p>
        </p:txBody>
      </p:sp>
    </p:spTree>
    <p:extLst>
      <p:ext uri="{BB962C8B-B14F-4D97-AF65-F5344CB8AC3E}">
        <p14:creationId xmlns:p14="http://schemas.microsoft.com/office/powerpoint/2010/main" val="290613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dirty="0"/>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dirty="0"/>
          </a:p>
        </p:txBody>
      </p:sp>
      <p:sp>
        <p:nvSpPr>
          <p:cNvPr id="7" name="CaixaDeTexto 6">
            <a:extLst>
              <a:ext uri="{FF2B5EF4-FFF2-40B4-BE49-F238E27FC236}">
                <a16:creationId xmlns:a16="http://schemas.microsoft.com/office/drawing/2014/main" id="{C0642C3C-3439-4BEA-978B-988EF7FBDDAD}"/>
              </a:ext>
            </a:extLst>
          </p:cNvPr>
          <p:cNvSpPr txBox="1"/>
          <p:nvPr/>
        </p:nvSpPr>
        <p:spPr>
          <a:xfrm>
            <a:off x="1033346" y="1415415"/>
            <a:ext cx="5454805" cy="1323439"/>
          </a:xfrm>
          <a:prstGeom prst="rect">
            <a:avLst/>
          </a:prstGeom>
          <a:noFill/>
          <a:ln w="57150">
            <a:solidFill>
              <a:srgbClr val="00B050"/>
            </a:solidFill>
          </a:ln>
        </p:spPr>
        <p:txBody>
          <a:bodyPr wrap="square" rtlCol="0">
            <a:spAutoFit/>
          </a:bodyPr>
          <a:lstStyle/>
          <a:p>
            <a:pPr algn="ctr"/>
            <a:r>
              <a:rPr lang="pt-BR" sz="4000" b="1" dirty="0">
                <a:solidFill>
                  <a:srgbClr val="FF0000"/>
                </a:solidFill>
              </a:rPr>
              <a:t>ARRITMIAS MAIS FREQUENTES</a:t>
            </a:r>
          </a:p>
        </p:txBody>
      </p:sp>
      <p:sp>
        <p:nvSpPr>
          <p:cNvPr id="10" name="Fluxograma: Processo Alternativo 9">
            <a:extLst>
              <a:ext uri="{FF2B5EF4-FFF2-40B4-BE49-F238E27FC236}">
                <a16:creationId xmlns:a16="http://schemas.microsoft.com/office/drawing/2014/main" id="{462F9690-2610-4B69-A0A4-BBDF3E8CB5C4}"/>
              </a:ext>
            </a:extLst>
          </p:cNvPr>
          <p:cNvSpPr/>
          <p:nvPr/>
        </p:nvSpPr>
        <p:spPr>
          <a:xfrm>
            <a:off x="1066800" y="4229099"/>
            <a:ext cx="9677400" cy="4916745"/>
          </a:xfrm>
          <a:prstGeom prst="flowChartAlternateProces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dirty="0"/>
          </a:p>
        </p:txBody>
      </p:sp>
      <p:sp>
        <p:nvSpPr>
          <p:cNvPr id="12" name="CaixaDeTexto 11">
            <a:extLst>
              <a:ext uri="{FF2B5EF4-FFF2-40B4-BE49-F238E27FC236}">
                <a16:creationId xmlns:a16="http://schemas.microsoft.com/office/drawing/2014/main" id="{37A440A7-0133-4E27-8948-B1AF349364E1}"/>
              </a:ext>
            </a:extLst>
          </p:cNvPr>
          <p:cNvSpPr txBox="1"/>
          <p:nvPr/>
        </p:nvSpPr>
        <p:spPr>
          <a:xfrm>
            <a:off x="1877290" y="4562713"/>
            <a:ext cx="9407822" cy="4308872"/>
          </a:xfrm>
          <a:prstGeom prst="rect">
            <a:avLst/>
          </a:prstGeom>
          <a:noFill/>
        </p:spPr>
        <p:txBody>
          <a:bodyPr wrap="square" rtlCol="0">
            <a:spAutoFit/>
          </a:bodyPr>
          <a:lstStyle/>
          <a:p>
            <a:r>
              <a:rPr lang="pt-BR" sz="3200" b="1" i="1" dirty="0">
                <a:solidFill>
                  <a:srgbClr val="FF0000"/>
                </a:solidFill>
              </a:rPr>
              <a:t>1- TAQUIARRITMIAS (FC &gt; 100 </a:t>
            </a:r>
            <a:r>
              <a:rPr lang="pt-BR" sz="3200" b="1" i="1" dirty="0" err="1">
                <a:solidFill>
                  <a:srgbClr val="FF0000"/>
                </a:solidFill>
              </a:rPr>
              <a:t>bpm</a:t>
            </a:r>
            <a:r>
              <a:rPr lang="pt-BR" sz="3200" b="1" i="1" dirty="0">
                <a:solidFill>
                  <a:srgbClr val="FF0000"/>
                </a:solidFill>
              </a:rPr>
              <a:t>)</a:t>
            </a:r>
          </a:p>
          <a:p>
            <a:endParaRPr lang="pt-BR" sz="3200" b="1" i="1" dirty="0"/>
          </a:p>
          <a:p>
            <a:r>
              <a:rPr lang="pt-BR" sz="3200" b="1" i="1" dirty="0"/>
              <a:t>1.1 SUPRAVENTRICULARES</a:t>
            </a:r>
          </a:p>
          <a:p>
            <a:r>
              <a:rPr lang="pt-BR" sz="3200" b="1" i="1" dirty="0"/>
              <a:t>1.2 VENTRICULARES</a:t>
            </a:r>
          </a:p>
          <a:p>
            <a:endParaRPr lang="pt-BR" sz="3200" b="1" i="1" dirty="0"/>
          </a:p>
          <a:p>
            <a:r>
              <a:rPr lang="pt-BR" sz="3200" b="1" i="1" dirty="0">
                <a:solidFill>
                  <a:srgbClr val="FF0000"/>
                </a:solidFill>
              </a:rPr>
              <a:t>2- BRADIARRITMIAS (FC &lt; 50 </a:t>
            </a:r>
            <a:r>
              <a:rPr lang="pt-BR" sz="3200" b="1" i="1" dirty="0" err="1">
                <a:solidFill>
                  <a:srgbClr val="FF0000"/>
                </a:solidFill>
              </a:rPr>
              <a:t>bpm</a:t>
            </a:r>
            <a:r>
              <a:rPr lang="pt-BR" sz="3200" b="1" i="1" dirty="0">
                <a:solidFill>
                  <a:srgbClr val="FF0000"/>
                </a:solidFill>
              </a:rPr>
              <a:t>)</a:t>
            </a:r>
          </a:p>
          <a:p>
            <a:endParaRPr lang="pt-BR" sz="3200" b="1" i="1" dirty="0"/>
          </a:p>
          <a:p>
            <a:r>
              <a:rPr lang="pt-BR" sz="3200" b="1" i="1" dirty="0"/>
              <a:t>2.1  BLOQUEIOS ATRIO-VENTRICULARES</a:t>
            </a:r>
          </a:p>
          <a:p>
            <a:endParaRPr lang="pt-BR" dirty="0"/>
          </a:p>
        </p:txBody>
      </p:sp>
      <p:pic>
        <p:nvPicPr>
          <p:cNvPr id="21506" name="Picture 2" descr="Mitos e verdades da arritmia cardíaca - GAZ - Notícias de Santa Cruz do Sul  e Região">
            <a:extLst>
              <a:ext uri="{FF2B5EF4-FFF2-40B4-BE49-F238E27FC236}">
                <a16:creationId xmlns:a16="http://schemas.microsoft.com/office/drawing/2014/main" id="{C32EE2E8-265D-4BFB-9D88-9426B5DF4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599" y="1141155"/>
            <a:ext cx="4198513" cy="194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963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41988" name="Picture 4" descr="Prof. Agdo. Pablo Álvarez Clinica medica A Dra. Gabriela Ormaechea - PDF  Descargar libre">
            <a:extLst>
              <a:ext uri="{FF2B5EF4-FFF2-40B4-BE49-F238E27FC236}">
                <a16:creationId xmlns:a16="http://schemas.microsoft.com/office/drawing/2014/main" id="{C14FC777-F282-4D56-B291-EC4073A70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68" y="1799823"/>
            <a:ext cx="6396117" cy="479361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91F6CD6A-5623-4FA4-87FD-124561C3D4A0}"/>
              </a:ext>
            </a:extLst>
          </p:cNvPr>
          <p:cNvSpPr txBox="1"/>
          <p:nvPr/>
        </p:nvSpPr>
        <p:spPr>
          <a:xfrm>
            <a:off x="1295400" y="703579"/>
            <a:ext cx="6248400" cy="523220"/>
          </a:xfrm>
          <a:prstGeom prst="rect">
            <a:avLst/>
          </a:prstGeom>
          <a:noFill/>
          <a:ln w="57150">
            <a:solidFill>
              <a:srgbClr val="00B050"/>
            </a:solidFill>
          </a:ln>
        </p:spPr>
        <p:txBody>
          <a:bodyPr wrap="square" rtlCol="0">
            <a:spAutoFit/>
          </a:bodyPr>
          <a:lstStyle/>
          <a:p>
            <a:r>
              <a:rPr lang="pt-BR" sz="2800" b="1" dirty="0">
                <a:solidFill>
                  <a:srgbClr val="FF0000"/>
                </a:solidFill>
              </a:rPr>
              <a:t>DOENÇAS DO NÓDULO SINUSAL</a:t>
            </a:r>
          </a:p>
        </p:txBody>
      </p:sp>
      <p:pic>
        <p:nvPicPr>
          <p:cNvPr id="11" name="Picture 4" descr="MEGACURSO INTERATIVO DE ARRITMIAS PARA OS CLÍNICOS">
            <a:extLst>
              <a:ext uri="{FF2B5EF4-FFF2-40B4-BE49-F238E27FC236}">
                <a16:creationId xmlns:a16="http://schemas.microsoft.com/office/drawing/2014/main" id="{3D25B66A-123C-468D-AE90-C5837CDF4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8453" y="2160503"/>
            <a:ext cx="6212352" cy="4432935"/>
          </a:xfrm>
          <a:prstGeom prst="rect">
            <a:avLst/>
          </a:prstGeom>
          <a:noFill/>
          <a:ln w="5715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26" name="Picture 2" descr="Sinus Arrest - Differential Diagnosis of">
            <a:extLst>
              <a:ext uri="{FF2B5EF4-FFF2-40B4-BE49-F238E27FC236}">
                <a16:creationId xmlns:a16="http://schemas.microsoft.com/office/drawing/2014/main" id="{73187224-F7CA-4DBA-AA25-9BAF08431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7166461"/>
            <a:ext cx="7620000" cy="241695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378E2BB7-AB44-4095-8C26-70A02E4DDC07}"/>
              </a:ext>
            </a:extLst>
          </p:cNvPr>
          <p:cNvSpPr txBox="1"/>
          <p:nvPr/>
        </p:nvSpPr>
        <p:spPr>
          <a:xfrm>
            <a:off x="10083965" y="7886700"/>
            <a:ext cx="2641435" cy="369332"/>
          </a:xfrm>
          <a:prstGeom prst="rect">
            <a:avLst/>
          </a:prstGeom>
          <a:noFill/>
          <a:ln w="38100">
            <a:solidFill>
              <a:srgbClr val="5B4680"/>
            </a:solidFill>
          </a:ln>
        </p:spPr>
        <p:txBody>
          <a:bodyPr wrap="square" rtlCol="0">
            <a:spAutoFit/>
          </a:bodyPr>
          <a:lstStyle/>
          <a:p>
            <a:pPr algn="ctr"/>
            <a:r>
              <a:rPr lang="pt-BR" b="1" dirty="0">
                <a:solidFill>
                  <a:srgbClr val="FF0000"/>
                </a:solidFill>
              </a:rPr>
              <a:t>PARADA SINUSAL</a:t>
            </a:r>
          </a:p>
        </p:txBody>
      </p:sp>
      <p:sp>
        <p:nvSpPr>
          <p:cNvPr id="9" name="Seta: para Cima 8">
            <a:extLst>
              <a:ext uri="{FF2B5EF4-FFF2-40B4-BE49-F238E27FC236}">
                <a16:creationId xmlns:a16="http://schemas.microsoft.com/office/drawing/2014/main" id="{6594C265-CCD7-44F7-B836-CA881CE5A36C}"/>
              </a:ext>
            </a:extLst>
          </p:cNvPr>
          <p:cNvSpPr/>
          <p:nvPr/>
        </p:nvSpPr>
        <p:spPr>
          <a:xfrm>
            <a:off x="11125200" y="6950858"/>
            <a:ext cx="381000" cy="7072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a Esquerda 9">
            <a:extLst>
              <a:ext uri="{FF2B5EF4-FFF2-40B4-BE49-F238E27FC236}">
                <a16:creationId xmlns:a16="http://schemas.microsoft.com/office/drawing/2014/main" id="{99BC880B-9E13-4100-9028-36EC252BFDEF}"/>
              </a:ext>
            </a:extLst>
          </p:cNvPr>
          <p:cNvSpPr/>
          <p:nvPr/>
        </p:nvSpPr>
        <p:spPr>
          <a:xfrm>
            <a:off x="9144000" y="7886700"/>
            <a:ext cx="764491" cy="3330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6503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24578" name="Picture 2" descr="TRASTORNOS DEL RITMO CARDIACO">
            <a:extLst>
              <a:ext uri="{FF2B5EF4-FFF2-40B4-BE49-F238E27FC236}">
                <a16:creationId xmlns:a16="http://schemas.microsoft.com/office/drawing/2014/main" id="{88A0E215-8D4F-4593-849C-6A3BD9A26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620" y="3083364"/>
            <a:ext cx="5755979" cy="4955735"/>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10" name="Picture 2" descr="Arritmias cardíacas - ScienceDirect">
            <a:extLst>
              <a:ext uri="{FF2B5EF4-FFF2-40B4-BE49-F238E27FC236}">
                <a16:creationId xmlns:a16="http://schemas.microsoft.com/office/drawing/2014/main" id="{6BFE6565-C183-4312-97D8-49868E965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99" y="2734497"/>
            <a:ext cx="7839075" cy="6391275"/>
          </a:xfrm>
          <a:prstGeom prst="rect">
            <a:avLst/>
          </a:prstGeom>
          <a:noFill/>
          <a:ln w="57150">
            <a:solidFill>
              <a:srgbClr val="C00000"/>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2E28408-2FF1-4E8A-9036-FC9FDD53011A}"/>
              </a:ext>
            </a:extLst>
          </p:cNvPr>
          <p:cNvSpPr txBox="1"/>
          <p:nvPr/>
        </p:nvSpPr>
        <p:spPr>
          <a:xfrm>
            <a:off x="1397499" y="1161228"/>
            <a:ext cx="10565901" cy="1077218"/>
          </a:xfrm>
          <a:prstGeom prst="rect">
            <a:avLst/>
          </a:prstGeom>
          <a:noFill/>
          <a:ln w="57150">
            <a:solidFill>
              <a:srgbClr val="0070C0"/>
            </a:solidFill>
          </a:ln>
        </p:spPr>
        <p:txBody>
          <a:bodyPr wrap="square" rtlCol="0">
            <a:spAutoFit/>
          </a:bodyPr>
          <a:lstStyle/>
          <a:p>
            <a:pPr algn="ctr"/>
            <a:r>
              <a:rPr lang="pt-BR" sz="3200" b="1" dirty="0">
                <a:solidFill>
                  <a:srgbClr val="FF0000"/>
                </a:solidFill>
              </a:rPr>
              <a:t>GRAUS DE BLOQUEIO ATRIO-VENTRICULAR </a:t>
            </a:r>
          </a:p>
          <a:p>
            <a:pPr algn="ctr"/>
            <a:r>
              <a:rPr lang="pt-BR" sz="3200" b="1" dirty="0">
                <a:solidFill>
                  <a:srgbClr val="FF0000"/>
                </a:solidFill>
              </a:rPr>
              <a:t>E SUAS LOCALIZAÇÕES</a:t>
            </a:r>
          </a:p>
        </p:txBody>
      </p:sp>
    </p:spTree>
    <p:extLst>
      <p:ext uri="{BB962C8B-B14F-4D97-AF65-F5344CB8AC3E}">
        <p14:creationId xmlns:p14="http://schemas.microsoft.com/office/powerpoint/2010/main" val="1890910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8" name="Picture 6" descr="Bloqueios Atrioventriculares - ppt video online carregar">
            <a:extLst>
              <a:ext uri="{FF2B5EF4-FFF2-40B4-BE49-F238E27FC236}">
                <a16:creationId xmlns:a16="http://schemas.microsoft.com/office/drawing/2014/main" id="{D8599890-039E-4E90-8E2E-8ED8DDDB6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59" y="1751822"/>
            <a:ext cx="6865280" cy="8072509"/>
          </a:xfrm>
          <a:prstGeom prst="rect">
            <a:avLst/>
          </a:prstGeom>
          <a:noFill/>
          <a:ln w="57150">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7172" name="Picture 4" descr="Blog do ECG: BAV DE 2º GRAU: MOBITZ I">
            <a:extLst>
              <a:ext uri="{FF2B5EF4-FFF2-40B4-BE49-F238E27FC236}">
                <a16:creationId xmlns:a16="http://schemas.microsoft.com/office/drawing/2014/main" id="{39B97470-30DB-4BD3-96A3-0B0B4F9DF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1" y="5491645"/>
            <a:ext cx="8663990" cy="2240466"/>
          </a:xfrm>
          <a:prstGeom prst="rect">
            <a:avLst/>
          </a:prstGeom>
          <a:noFill/>
          <a:ln w="57150">
            <a:solidFill>
              <a:srgbClr val="00B0F0"/>
            </a:solidFill>
          </a:ln>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7FEF157-EB98-407D-B1B7-FBE079332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1" y="2558353"/>
            <a:ext cx="6400800" cy="2240467"/>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DC1EB96-8E35-435D-AEE0-35B0222389A8}"/>
              </a:ext>
            </a:extLst>
          </p:cNvPr>
          <p:cNvSpPr txBox="1"/>
          <p:nvPr/>
        </p:nvSpPr>
        <p:spPr>
          <a:xfrm>
            <a:off x="2743200" y="723900"/>
            <a:ext cx="5715000" cy="584775"/>
          </a:xfrm>
          <a:prstGeom prst="rect">
            <a:avLst/>
          </a:prstGeom>
          <a:noFill/>
          <a:ln w="76200">
            <a:solidFill>
              <a:srgbClr val="00B050"/>
            </a:solidFill>
          </a:ln>
        </p:spPr>
        <p:txBody>
          <a:bodyPr wrap="square" rtlCol="0">
            <a:spAutoFit/>
          </a:bodyPr>
          <a:lstStyle/>
          <a:p>
            <a:r>
              <a:rPr lang="pt-BR" sz="3200" dirty="0">
                <a:solidFill>
                  <a:srgbClr val="FF0000"/>
                </a:solidFill>
              </a:rPr>
              <a:t>BAV 2º GRAU – MOBITZ I</a:t>
            </a:r>
          </a:p>
        </p:txBody>
      </p:sp>
    </p:spTree>
    <p:extLst>
      <p:ext uri="{BB962C8B-B14F-4D97-AF65-F5344CB8AC3E}">
        <p14:creationId xmlns:p14="http://schemas.microsoft.com/office/powerpoint/2010/main" val="2690340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10246" name="Picture 6" descr="Bloqueio atrioventricular Mobitz tipo II">
            <a:extLst>
              <a:ext uri="{FF2B5EF4-FFF2-40B4-BE49-F238E27FC236}">
                <a16:creationId xmlns:a16="http://schemas.microsoft.com/office/drawing/2014/main" id="{7E2EB26E-ED68-4C8A-985E-0D08292BB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156" y="6704847"/>
            <a:ext cx="7063043" cy="2824162"/>
          </a:xfrm>
          <a:prstGeom prst="rect">
            <a:avLst/>
          </a:prstGeom>
          <a:noFill/>
          <a:ln w="57150">
            <a:solidFill>
              <a:srgbClr val="00B0F0"/>
            </a:solidFill>
          </a:ln>
          <a:extLst>
            <a:ext uri="{909E8E84-426E-40DD-AFC4-6F175D3DCCD1}">
              <a14:hiddenFill xmlns:a14="http://schemas.microsoft.com/office/drawing/2010/main">
                <a:solidFill>
                  <a:srgbClr val="FFFFFF"/>
                </a:solidFill>
              </a14:hiddenFill>
            </a:ext>
          </a:extLst>
        </p:spPr>
      </p:pic>
      <p:pic>
        <p:nvPicPr>
          <p:cNvPr id="7170" name="Picture 2" descr="ECG: Arritimias | Flashcards">
            <a:extLst>
              <a:ext uri="{FF2B5EF4-FFF2-40B4-BE49-F238E27FC236}">
                <a16:creationId xmlns:a16="http://schemas.microsoft.com/office/drawing/2014/main" id="{6089D21E-D42A-43D8-91F6-37949E268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8702" y="4240408"/>
            <a:ext cx="7317038" cy="3182866"/>
          </a:xfrm>
          <a:prstGeom prst="rect">
            <a:avLst/>
          </a:prstGeom>
          <a:noFill/>
          <a:ln w="76200">
            <a:solidFill>
              <a:srgbClr val="FFC000"/>
            </a:solidFill>
          </a:ln>
          <a:extLst>
            <a:ext uri="{909E8E84-426E-40DD-AFC4-6F175D3DCCD1}">
              <a14:hiddenFill xmlns:a14="http://schemas.microsoft.com/office/drawing/2010/main">
                <a:solidFill>
                  <a:srgbClr val="FFFFFF"/>
                </a:solidFill>
              </a14:hiddenFill>
            </a:ext>
          </a:extLst>
        </p:spPr>
      </p:pic>
      <p:pic>
        <p:nvPicPr>
          <p:cNvPr id="11" name="Picture 8" descr="Figura 3 – Eletrocardiograma com BAV de 2º grau Mobitz 2. Intervalos PR constantes antes da onda p não conduzida ">
            <a:extLst>
              <a:ext uri="{FF2B5EF4-FFF2-40B4-BE49-F238E27FC236}">
                <a16:creationId xmlns:a16="http://schemas.microsoft.com/office/drawing/2014/main" id="{FE1AE65C-58A1-41F1-946C-2BBA365AE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156" y="3043079"/>
            <a:ext cx="7063043" cy="2824162"/>
          </a:xfrm>
          <a:prstGeom prst="rect">
            <a:avLst/>
          </a:prstGeom>
          <a:noFill/>
          <a:ln w="57150">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9A2005F6-D5CE-4A69-866C-0264A2339715}"/>
              </a:ext>
            </a:extLst>
          </p:cNvPr>
          <p:cNvSpPr txBox="1"/>
          <p:nvPr/>
        </p:nvSpPr>
        <p:spPr>
          <a:xfrm>
            <a:off x="1981200" y="1104900"/>
            <a:ext cx="8686800" cy="1077218"/>
          </a:xfrm>
          <a:prstGeom prst="rect">
            <a:avLst/>
          </a:prstGeom>
          <a:noFill/>
          <a:ln w="57150">
            <a:solidFill>
              <a:srgbClr val="00B050"/>
            </a:solidFill>
          </a:ln>
        </p:spPr>
        <p:txBody>
          <a:bodyPr wrap="square" rtlCol="0">
            <a:spAutoFit/>
          </a:bodyPr>
          <a:lstStyle/>
          <a:p>
            <a:pPr algn="ctr"/>
            <a:r>
              <a:rPr lang="pt-BR" sz="3200" b="1" dirty="0">
                <a:solidFill>
                  <a:schemeClr val="accent6"/>
                </a:solidFill>
              </a:rPr>
              <a:t>BLOQUEIO ATRIO-VENTRICULAR</a:t>
            </a:r>
          </a:p>
          <a:p>
            <a:pPr algn="ctr"/>
            <a:r>
              <a:rPr lang="pt-BR" sz="3200" b="1" dirty="0">
                <a:solidFill>
                  <a:schemeClr val="accent6"/>
                </a:solidFill>
              </a:rPr>
              <a:t> DE 2º GRAU MOBITZ II</a:t>
            </a:r>
          </a:p>
        </p:txBody>
      </p:sp>
    </p:spTree>
    <p:extLst>
      <p:ext uri="{BB962C8B-B14F-4D97-AF65-F5344CB8AC3E}">
        <p14:creationId xmlns:p14="http://schemas.microsoft.com/office/powerpoint/2010/main" val="3747041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39942" name="Picture 6" descr="Bradicardia (Bradiarritmia): Resumo completo com fluxograma! - Sanar  Medicina">
            <a:extLst>
              <a:ext uri="{FF2B5EF4-FFF2-40B4-BE49-F238E27FC236}">
                <a16:creationId xmlns:a16="http://schemas.microsoft.com/office/drawing/2014/main" id="{4BF92CB4-E9C1-4DB4-B6E9-5497E0F5E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26" y="1197028"/>
            <a:ext cx="6340845" cy="3286125"/>
          </a:xfrm>
          <a:prstGeom prst="rect">
            <a:avLst/>
          </a:prstGeom>
          <a:noFill/>
          <a:ln w="76200">
            <a:solidFill>
              <a:srgbClr val="00B0F0"/>
            </a:solidFill>
          </a:ln>
          <a:extLst>
            <a:ext uri="{909E8E84-426E-40DD-AFC4-6F175D3DCCD1}">
              <a14:hiddenFill xmlns:a14="http://schemas.microsoft.com/office/drawing/2010/main">
                <a:solidFill>
                  <a:srgbClr val="FFFFFF"/>
                </a:solidFill>
              </a14:hiddenFill>
            </a:ext>
          </a:extLst>
        </p:spPr>
      </p:pic>
      <p:pic>
        <p:nvPicPr>
          <p:cNvPr id="16" name="Picture 2" descr="Eletrocardiograma 51 | MedicinaNET">
            <a:extLst>
              <a:ext uri="{FF2B5EF4-FFF2-40B4-BE49-F238E27FC236}">
                <a16:creationId xmlns:a16="http://schemas.microsoft.com/office/drawing/2014/main" id="{64671613-E926-4CB0-96D1-135D81484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262" y="6185781"/>
            <a:ext cx="6768269" cy="3638550"/>
          </a:xfrm>
          <a:prstGeom prst="rect">
            <a:avLst/>
          </a:prstGeom>
          <a:noFill/>
          <a:ln w="57150">
            <a:solidFill>
              <a:srgbClr val="CC00CC"/>
            </a:solidFill>
          </a:ln>
          <a:extLst>
            <a:ext uri="{909E8E84-426E-40DD-AFC4-6F175D3DCCD1}">
              <a14:hiddenFill xmlns:a14="http://schemas.microsoft.com/office/drawing/2010/main">
                <a:solidFill>
                  <a:srgbClr val="FFFFFF"/>
                </a:solidFill>
              </a14:hiddenFill>
            </a:ext>
          </a:extLst>
        </p:spPr>
      </p:pic>
      <p:pic>
        <p:nvPicPr>
          <p:cNvPr id="8198" name="Picture 6" descr="Bloqueio aurículo-ventricular de alto grau induzido por angina de  Prinzmetal | Revista Portuguesa de Cardiologia">
            <a:extLst>
              <a:ext uri="{FF2B5EF4-FFF2-40B4-BE49-F238E27FC236}">
                <a16:creationId xmlns:a16="http://schemas.microsoft.com/office/drawing/2014/main" id="{037C8188-5F35-48D7-8049-77F552674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0239" y="4388310"/>
            <a:ext cx="8641935" cy="3638550"/>
          </a:xfrm>
          <a:prstGeom prst="rect">
            <a:avLst/>
          </a:prstGeom>
          <a:noFill/>
          <a:ln w="57150">
            <a:solidFill>
              <a:srgbClr val="CC00CC"/>
            </a:solidFill>
          </a:ln>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8DDC2360-3E67-4AB0-9EE7-BB9C809746D7}"/>
              </a:ext>
            </a:extLst>
          </p:cNvPr>
          <p:cNvSpPr txBox="1"/>
          <p:nvPr/>
        </p:nvSpPr>
        <p:spPr>
          <a:xfrm>
            <a:off x="457200" y="5062835"/>
            <a:ext cx="7543800" cy="461665"/>
          </a:xfrm>
          <a:prstGeom prst="rect">
            <a:avLst/>
          </a:prstGeom>
          <a:noFill/>
          <a:ln w="38100">
            <a:solidFill>
              <a:srgbClr val="CC00CC"/>
            </a:solidFill>
          </a:ln>
        </p:spPr>
        <p:txBody>
          <a:bodyPr wrap="square" rtlCol="0">
            <a:spAutoFit/>
          </a:bodyPr>
          <a:lstStyle/>
          <a:p>
            <a:r>
              <a:rPr lang="pt-BR" sz="2400" b="1" dirty="0">
                <a:solidFill>
                  <a:srgbClr val="CC00CC"/>
                </a:solidFill>
              </a:rPr>
              <a:t>BLOQUEIO ATRIO-VENTRICULAR DE ALTO GRAU</a:t>
            </a:r>
          </a:p>
        </p:txBody>
      </p:sp>
      <p:sp>
        <p:nvSpPr>
          <p:cNvPr id="12" name="Seta: para Baixo 11">
            <a:extLst>
              <a:ext uri="{FF2B5EF4-FFF2-40B4-BE49-F238E27FC236}">
                <a16:creationId xmlns:a16="http://schemas.microsoft.com/office/drawing/2014/main" id="{68FBDCC5-EC18-47B1-8E76-606F567CC553}"/>
              </a:ext>
            </a:extLst>
          </p:cNvPr>
          <p:cNvSpPr/>
          <p:nvPr/>
        </p:nvSpPr>
        <p:spPr>
          <a:xfrm>
            <a:off x="4038598" y="5642832"/>
            <a:ext cx="381004" cy="423817"/>
          </a:xfrm>
          <a:prstGeom prst="downArrow">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a Direita 12">
            <a:extLst>
              <a:ext uri="{FF2B5EF4-FFF2-40B4-BE49-F238E27FC236}">
                <a16:creationId xmlns:a16="http://schemas.microsoft.com/office/drawing/2014/main" id="{08AB1D9E-F2C2-4C5C-88BB-B418A54405F1}"/>
              </a:ext>
            </a:extLst>
          </p:cNvPr>
          <p:cNvSpPr/>
          <p:nvPr/>
        </p:nvSpPr>
        <p:spPr>
          <a:xfrm>
            <a:off x="8305801" y="5143500"/>
            <a:ext cx="457200" cy="461665"/>
          </a:xfrm>
          <a:prstGeom prst="rightArrow">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A469A37E-D336-4B6D-8DD9-0DA6688175CB}"/>
              </a:ext>
            </a:extLst>
          </p:cNvPr>
          <p:cNvSpPr txBox="1"/>
          <p:nvPr/>
        </p:nvSpPr>
        <p:spPr>
          <a:xfrm>
            <a:off x="2438400" y="462669"/>
            <a:ext cx="2209800" cy="538208"/>
          </a:xfrm>
          <a:prstGeom prst="rect">
            <a:avLst/>
          </a:prstGeom>
          <a:noFill/>
          <a:ln w="57150">
            <a:solidFill>
              <a:srgbClr val="92D050"/>
            </a:solidFill>
          </a:ln>
        </p:spPr>
        <p:txBody>
          <a:bodyPr wrap="square" rtlCol="0">
            <a:spAutoFit/>
          </a:bodyPr>
          <a:lstStyle/>
          <a:p>
            <a:pPr algn="ctr"/>
            <a:r>
              <a:rPr lang="pt-BR" sz="2800" b="1" dirty="0">
                <a:solidFill>
                  <a:srgbClr val="FF0000"/>
                </a:solidFill>
              </a:rPr>
              <a:t>BAV 2:1</a:t>
            </a:r>
          </a:p>
        </p:txBody>
      </p:sp>
      <p:sp>
        <p:nvSpPr>
          <p:cNvPr id="15" name="CaixaDeTexto 14">
            <a:extLst>
              <a:ext uri="{FF2B5EF4-FFF2-40B4-BE49-F238E27FC236}">
                <a16:creationId xmlns:a16="http://schemas.microsoft.com/office/drawing/2014/main" id="{62ACFC7C-C861-4CCE-9313-43972959712D}"/>
              </a:ext>
            </a:extLst>
          </p:cNvPr>
          <p:cNvSpPr txBox="1"/>
          <p:nvPr/>
        </p:nvSpPr>
        <p:spPr>
          <a:xfrm>
            <a:off x="8530115" y="8790072"/>
            <a:ext cx="4745355" cy="461665"/>
          </a:xfrm>
          <a:prstGeom prst="rect">
            <a:avLst/>
          </a:prstGeom>
          <a:noFill/>
          <a:ln w="38100">
            <a:solidFill>
              <a:srgbClr val="CC00CC"/>
            </a:solidFill>
          </a:ln>
        </p:spPr>
        <p:txBody>
          <a:bodyPr wrap="square" rtlCol="0">
            <a:spAutoFit/>
          </a:bodyPr>
          <a:lstStyle/>
          <a:p>
            <a:r>
              <a:rPr lang="pt-BR" sz="2400" b="1" dirty="0">
                <a:solidFill>
                  <a:srgbClr val="CC00CC"/>
                </a:solidFill>
              </a:rPr>
              <a:t>IAM com supra e BAV alto grau</a:t>
            </a:r>
          </a:p>
        </p:txBody>
      </p:sp>
      <p:sp>
        <p:nvSpPr>
          <p:cNvPr id="17" name="Seta: para Cima 16">
            <a:extLst>
              <a:ext uri="{FF2B5EF4-FFF2-40B4-BE49-F238E27FC236}">
                <a16:creationId xmlns:a16="http://schemas.microsoft.com/office/drawing/2014/main" id="{82410AA5-A0A8-4114-B18D-B70B2809053B}"/>
              </a:ext>
            </a:extLst>
          </p:cNvPr>
          <p:cNvSpPr/>
          <p:nvPr/>
        </p:nvSpPr>
        <p:spPr>
          <a:xfrm>
            <a:off x="10444726" y="8185793"/>
            <a:ext cx="381000" cy="445346"/>
          </a:xfrm>
          <a:prstGeom prst="upArrow">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Aprenda de uma forma fácil os bloqueios auriculoventriculares (BAV) + VIDEO">
            <a:extLst>
              <a:ext uri="{FF2B5EF4-FFF2-40B4-BE49-F238E27FC236}">
                <a16:creationId xmlns:a16="http://schemas.microsoft.com/office/drawing/2014/main" id="{1CA1F0F8-499F-46AE-BD37-8F951166DA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7532" y="780453"/>
            <a:ext cx="4235868" cy="3286125"/>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485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8194" name="Picture 2" descr="ECG 8.1 Bloqueos auriculoventriculares - Cardio Science">
            <a:extLst>
              <a:ext uri="{FF2B5EF4-FFF2-40B4-BE49-F238E27FC236}">
                <a16:creationId xmlns:a16="http://schemas.microsoft.com/office/drawing/2014/main" id="{07463206-CA09-4D23-A339-2B5463E7E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08" y="2969840"/>
            <a:ext cx="7717227" cy="3352047"/>
          </a:xfrm>
          <a:prstGeom prst="rect">
            <a:avLst/>
          </a:prstGeom>
          <a:noFill/>
          <a:ln w="76200">
            <a:solidFill>
              <a:srgbClr val="CC00CC"/>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29305982-D94B-415A-8749-FB2F6305163F}"/>
              </a:ext>
            </a:extLst>
          </p:cNvPr>
          <p:cNvSpPr txBox="1"/>
          <p:nvPr/>
        </p:nvSpPr>
        <p:spPr>
          <a:xfrm>
            <a:off x="1101191" y="876300"/>
            <a:ext cx="6366409" cy="584775"/>
          </a:xfrm>
          <a:prstGeom prst="rect">
            <a:avLst/>
          </a:prstGeom>
          <a:noFill/>
          <a:ln w="38100">
            <a:solidFill>
              <a:srgbClr val="CC00CC"/>
            </a:solidFill>
          </a:ln>
        </p:spPr>
        <p:txBody>
          <a:bodyPr wrap="square" rtlCol="0">
            <a:spAutoFit/>
          </a:bodyPr>
          <a:lstStyle/>
          <a:p>
            <a:pPr algn="ctr"/>
            <a:r>
              <a:rPr lang="pt-BR" sz="3200" b="1" dirty="0">
                <a:solidFill>
                  <a:srgbClr val="CC00CC"/>
                </a:solidFill>
              </a:rPr>
              <a:t>BAV TOTAL ou BAV de 3º grau</a:t>
            </a:r>
          </a:p>
        </p:txBody>
      </p:sp>
      <p:pic>
        <p:nvPicPr>
          <p:cNvPr id="8196" name="Picture 4" descr="Dissociação atrioventricular">
            <a:extLst>
              <a:ext uri="{FF2B5EF4-FFF2-40B4-BE49-F238E27FC236}">
                <a16:creationId xmlns:a16="http://schemas.microsoft.com/office/drawing/2014/main" id="{F59B1322-C232-4C26-9AC0-C6D77FBF8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612" y="3220406"/>
            <a:ext cx="7020560" cy="4648200"/>
          </a:xfrm>
          <a:prstGeom prst="rect">
            <a:avLst/>
          </a:prstGeom>
          <a:noFill/>
          <a:ln w="76200">
            <a:solidFill>
              <a:srgbClr val="CC00CC"/>
            </a:solidFill>
          </a:ln>
          <a:extLst>
            <a:ext uri="{909E8E84-426E-40DD-AFC4-6F175D3DCCD1}">
              <a14:hiddenFill xmlns:a14="http://schemas.microsoft.com/office/drawing/2010/main">
                <a:solidFill>
                  <a:srgbClr val="FFFFFF"/>
                </a:solidFill>
              </a14:hiddenFill>
            </a:ext>
          </a:extLst>
        </p:spPr>
      </p:pic>
      <p:sp>
        <p:nvSpPr>
          <p:cNvPr id="9" name="Seta: para Baixo 8">
            <a:extLst>
              <a:ext uri="{FF2B5EF4-FFF2-40B4-BE49-F238E27FC236}">
                <a16:creationId xmlns:a16="http://schemas.microsoft.com/office/drawing/2014/main" id="{FAF4F4B4-7076-452D-AFED-16DEF252AC93}"/>
              </a:ext>
            </a:extLst>
          </p:cNvPr>
          <p:cNvSpPr/>
          <p:nvPr/>
        </p:nvSpPr>
        <p:spPr>
          <a:xfrm>
            <a:off x="3681722" y="1877975"/>
            <a:ext cx="609600" cy="699210"/>
          </a:xfrm>
          <a:prstGeom prst="downArrow">
            <a:avLst/>
          </a:prstGeom>
          <a:solidFill>
            <a:srgbClr val="CC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42" name="Picture 2" descr="Bloqueio Atrioventricular: reconhecendo e diferenciando os tipos de BAVs">
            <a:extLst>
              <a:ext uri="{FF2B5EF4-FFF2-40B4-BE49-F238E27FC236}">
                <a16:creationId xmlns:a16="http://schemas.microsoft.com/office/drawing/2014/main" id="{5DCE2815-34C3-4C02-BA2A-A78F207FE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764" y="6714542"/>
            <a:ext cx="6544836" cy="2809250"/>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901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7" name="CaixaDeTexto 6">
            <a:extLst>
              <a:ext uri="{FF2B5EF4-FFF2-40B4-BE49-F238E27FC236}">
                <a16:creationId xmlns:a16="http://schemas.microsoft.com/office/drawing/2014/main" id="{690D0975-450B-4912-8B76-E5B11173130D}"/>
              </a:ext>
            </a:extLst>
          </p:cNvPr>
          <p:cNvSpPr txBox="1"/>
          <p:nvPr/>
        </p:nvSpPr>
        <p:spPr>
          <a:xfrm>
            <a:off x="2362200" y="495300"/>
            <a:ext cx="7620000" cy="646331"/>
          </a:xfrm>
          <a:prstGeom prst="rect">
            <a:avLst/>
          </a:prstGeom>
          <a:noFill/>
          <a:ln w="76200">
            <a:solidFill>
              <a:srgbClr val="00B050"/>
            </a:solidFill>
          </a:ln>
        </p:spPr>
        <p:txBody>
          <a:bodyPr wrap="square" rtlCol="0">
            <a:spAutoFit/>
          </a:bodyPr>
          <a:lstStyle/>
          <a:p>
            <a:pPr algn="ctr"/>
            <a:r>
              <a:rPr lang="pt-BR" sz="3600" b="1" dirty="0">
                <a:solidFill>
                  <a:srgbClr val="FF0000"/>
                </a:solidFill>
              </a:rPr>
              <a:t>SINDROME  BRADI-TAQUI</a:t>
            </a:r>
          </a:p>
        </p:txBody>
      </p:sp>
      <p:pic>
        <p:nvPicPr>
          <p:cNvPr id="12290" name="Picture 2" descr="CARDIOLOGIA: Saiba mais sobre ARRITMIAS (taquicardia e bradicardia) para a  prova de R3/R+ - Sanar Medicina">
            <a:extLst>
              <a:ext uri="{FF2B5EF4-FFF2-40B4-BE49-F238E27FC236}">
                <a16:creationId xmlns:a16="http://schemas.microsoft.com/office/drawing/2014/main" id="{7013333A-14B2-4B26-B32B-D31925449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1464796"/>
            <a:ext cx="7724775" cy="4581525"/>
          </a:xfrm>
          <a:prstGeom prst="rect">
            <a:avLst/>
          </a:prstGeom>
          <a:noFill/>
          <a:ln w="57150">
            <a:solidFill>
              <a:srgbClr val="CC00CC"/>
            </a:solidFill>
          </a:ln>
          <a:extLst>
            <a:ext uri="{909E8E84-426E-40DD-AFC4-6F175D3DCCD1}">
              <a14:hiddenFill xmlns:a14="http://schemas.microsoft.com/office/drawing/2010/main">
                <a:solidFill>
                  <a:srgbClr val="FFFFFF"/>
                </a:solidFill>
              </a14:hiddenFill>
            </a:ext>
          </a:extLst>
        </p:spPr>
      </p:pic>
      <p:pic>
        <p:nvPicPr>
          <p:cNvPr id="12292" name="Picture 4" descr="Bradiarritmias y bloqueos de la conducción | Revista Española de Cardiología">
            <a:extLst>
              <a:ext uri="{FF2B5EF4-FFF2-40B4-BE49-F238E27FC236}">
                <a16:creationId xmlns:a16="http://schemas.microsoft.com/office/drawing/2014/main" id="{2270C0C5-7CDD-4806-B357-81FC89F73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091" y="6320997"/>
            <a:ext cx="8742218" cy="3484901"/>
          </a:xfrm>
          <a:prstGeom prst="rect">
            <a:avLst/>
          </a:prstGeom>
          <a:noFill/>
          <a:ln w="57150">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45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13314" name="Picture 2" descr="Arritmias">
            <a:extLst>
              <a:ext uri="{FF2B5EF4-FFF2-40B4-BE49-F238E27FC236}">
                <a16:creationId xmlns:a16="http://schemas.microsoft.com/office/drawing/2014/main" id="{837C99DC-24D0-4FE6-AFAF-C3556B0E23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9187" y="3142410"/>
            <a:ext cx="4745355" cy="4432934"/>
          </a:xfrm>
          <a:prstGeom prst="rect">
            <a:avLst/>
          </a:prstGeom>
          <a:noFill/>
          <a:ln w="57150">
            <a:solidFill>
              <a:srgbClr val="00B050"/>
            </a:solidFill>
          </a:ln>
          <a:extLst>
            <a:ext uri="{909E8E84-426E-40DD-AFC4-6F175D3DCCD1}">
              <a14:hiddenFill xmlns:a14="http://schemas.microsoft.com/office/drawing/2010/main">
                <a:solidFill>
                  <a:srgbClr val="FFFFFF"/>
                </a:solidFill>
              </a14:hiddenFill>
            </a:ext>
          </a:extLst>
        </p:spPr>
      </p:pic>
      <p:pic>
        <p:nvPicPr>
          <p:cNvPr id="13316" name="Picture 4" descr="Arritmias Cardíacas e Morte Súbita - PDF Download grátis">
            <a:extLst>
              <a:ext uri="{FF2B5EF4-FFF2-40B4-BE49-F238E27FC236}">
                <a16:creationId xmlns:a16="http://schemas.microsoft.com/office/drawing/2014/main" id="{5F520DA4-E325-4E40-BFFB-D44F516E0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66700"/>
            <a:ext cx="9144000" cy="5838825"/>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0245BD4F-9C4F-4F75-8EBE-BA536E010C02}"/>
              </a:ext>
            </a:extLst>
          </p:cNvPr>
          <p:cNvSpPr txBox="1"/>
          <p:nvPr/>
        </p:nvSpPr>
        <p:spPr>
          <a:xfrm>
            <a:off x="1295400" y="6667500"/>
            <a:ext cx="7315200" cy="2985433"/>
          </a:xfrm>
          <a:prstGeom prst="rect">
            <a:avLst/>
          </a:prstGeom>
          <a:noFill/>
          <a:ln w="38100">
            <a:solidFill>
              <a:srgbClr val="00B050"/>
            </a:solidFill>
          </a:ln>
        </p:spPr>
        <p:txBody>
          <a:bodyPr wrap="square" rtlCol="0">
            <a:spAutoFit/>
          </a:bodyPr>
          <a:lstStyle/>
          <a:p>
            <a:r>
              <a:rPr lang="pt-BR" sz="2400" b="1" dirty="0">
                <a:solidFill>
                  <a:srgbClr val="00B050"/>
                </a:solidFill>
              </a:rPr>
              <a:t>OUTRAS CAUSAS GERAIS</a:t>
            </a:r>
          </a:p>
          <a:p>
            <a:endParaRPr lang="pt-BR" sz="2400" b="1" dirty="0"/>
          </a:p>
          <a:p>
            <a:r>
              <a:rPr lang="pt-BR" sz="2400" b="1" dirty="0"/>
              <a:t># DPOC / INSUFICIÊNCIA CARDÍACA</a:t>
            </a:r>
          </a:p>
          <a:p>
            <a:r>
              <a:rPr lang="pt-BR" sz="2400" b="1" dirty="0"/>
              <a:t># INFECÇÃO</a:t>
            </a:r>
          </a:p>
          <a:p>
            <a:r>
              <a:rPr lang="pt-BR" sz="2400" b="1" dirty="0"/>
              <a:t># ANEMIA / HIPOVOLEMIA</a:t>
            </a:r>
          </a:p>
          <a:p>
            <a:r>
              <a:rPr lang="pt-BR" sz="2400" b="1" dirty="0"/>
              <a:t># USO DE DROGAS ILÍCITAS</a:t>
            </a:r>
          </a:p>
          <a:p>
            <a:r>
              <a:rPr lang="pt-BR" sz="2400" b="1" dirty="0"/>
              <a:t># EFEITO COLATERAL DE MEDICAMENTOS</a:t>
            </a:r>
          </a:p>
          <a:p>
            <a:endParaRPr lang="pt-BR" sz="2000" dirty="0"/>
          </a:p>
        </p:txBody>
      </p:sp>
      <p:sp>
        <p:nvSpPr>
          <p:cNvPr id="9" name="Retângulo 8">
            <a:extLst>
              <a:ext uri="{FF2B5EF4-FFF2-40B4-BE49-F238E27FC236}">
                <a16:creationId xmlns:a16="http://schemas.microsoft.com/office/drawing/2014/main" id="{061F6EDD-5EA1-40AC-BD16-E4EAE2D23F47}"/>
              </a:ext>
            </a:extLst>
          </p:cNvPr>
          <p:cNvSpPr/>
          <p:nvPr/>
        </p:nvSpPr>
        <p:spPr>
          <a:xfrm>
            <a:off x="609600" y="571500"/>
            <a:ext cx="1905000" cy="22467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Picture 2" descr="Mitos e verdades da arritmia cardíaca - GAZ - Notícias de Santa Cruz do Sul  e Região">
            <a:extLst>
              <a:ext uri="{FF2B5EF4-FFF2-40B4-BE49-F238E27FC236}">
                <a16:creationId xmlns:a16="http://schemas.microsoft.com/office/drawing/2014/main" id="{03ECCE22-9AF6-4D84-A2AC-68FE9AA6D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596" y="241503"/>
            <a:ext cx="2027007" cy="259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47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7" name="CaixaDeTexto 6">
            <a:extLst>
              <a:ext uri="{FF2B5EF4-FFF2-40B4-BE49-F238E27FC236}">
                <a16:creationId xmlns:a16="http://schemas.microsoft.com/office/drawing/2014/main" id="{5273AA53-17B1-4CED-ACDB-3D4A13B4FE20}"/>
              </a:ext>
            </a:extLst>
          </p:cNvPr>
          <p:cNvSpPr txBox="1"/>
          <p:nvPr/>
        </p:nvSpPr>
        <p:spPr>
          <a:xfrm>
            <a:off x="1752600" y="876300"/>
            <a:ext cx="8077200" cy="584775"/>
          </a:xfrm>
          <a:prstGeom prst="rect">
            <a:avLst/>
          </a:prstGeom>
          <a:noFill/>
          <a:ln w="57150">
            <a:solidFill>
              <a:srgbClr val="00B050"/>
            </a:solidFill>
          </a:ln>
        </p:spPr>
        <p:txBody>
          <a:bodyPr wrap="square" rtlCol="0">
            <a:spAutoFit/>
          </a:bodyPr>
          <a:lstStyle/>
          <a:p>
            <a:r>
              <a:rPr lang="pt-BR" sz="3200" b="1" dirty="0">
                <a:solidFill>
                  <a:srgbClr val="FF0000"/>
                </a:solidFill>
              </a:rPr>
              <a:t>TRATAMENTO DAS TAQUIARRITMIAS</a:t>
            </a:r>
          </a:p>
        </p:txBody>
      </p:sp>
      <p:pic>
        <p:nvPicPr>
          <p:cNvPr id="13" name="Picture 2" descr="Taquiarritmias e Medicações Antiarrítmicas | MedicinaNET">
            <a:extLst>
              <a:ext uri="{FF2B5EF4-FFF2-40B4-BE49-F238E27FC236}">
                <a16:creationId xmlns:a16="http://schemas.microsoft.com/office/drawing/2014/main" id="{9B60388D-5F4B-4E02-A9C5-F33E12A1F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238" y="2104899"/>
            <a:ext cx="10883048" cy="7696200"/>
          </a:xfrm>
          <a:prstGeom prst="rect">
            <a:avLst/>
          </a:prstGeom>
          <a:noFill/>
          <a:ln w="57150">
            <a:solidFill>
              <a:srgbClr val="F07EE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740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22530" name="Picture 2" descr="Quais as Novidades da Diretriz de Taquicardia Supraventricular?">
            <a:extLst>
              <a:ext uri="{FF2B5EF4-FFF2-40B4-BE49-F238E27FC236}">
                <a16:creationId xmlns:a16="http://schemas.microsoft.com/office/drawing/2014/main" id="{158E1E57-7370-4927-8EE0-2D94C6A15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938127"/>
            <a:ext cx="6502565" cy="6158556"/>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48130" name="Picture 2" descr="Antiarritmicos - chrystiano arraes">
            <a:extLst>
              <a:ext uri="{FF2B5EF4-FFF2-40B4-BE49-F238E27FC236}">
                <a16:creationId xmlns:a16="http://schemas.microsoft.com/office/drawing/2014/main" id="{5491A09F-E858-4BB1-932B-A0067E507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3692" y="3529965"/>
            <a:ext cx="6172200" cy="4648200"/>
          </a:xfrm>
          <a:prstGeom prst="rect">
            <a:avLst/>
          </a:prstGeom>
          <a:noFill/>
          <a:ln w="57150">
            <a:solidFill>
              <a:srgbClr val="00B0F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E8B5372-59F7-41AA-B97F-57219A31A75B}"/>
              </a:ext>
            </a:extLst>
          </p:cNvPr>
          <p:cNvSpPr txBox="1"/>
          <p:nvPr/>
        </p:nvSpPr>
        <p:spPr>
          <a:xfrm>
            <a:off x="1371600" y="1419880"/>
            <a:ext cx="10947235" cy="523220"/>
          </a:xfrm>
          <a:prstGeom prst="rect">
            <a:avLst/>
          </a:prstGeom>
          <a:noFill/>
          <a:ln w="57150">
            <a:solidFill>
              <a:srgbClr val="00B050"/>
            </a:solidFill>
          </a:ln>
        </p:spPr>
        <p:txBody>
          <a:bodyPr wrap="square" rtlCol="0">
            <a:spAutoFit/>
          </a:bodyPr>
          <a:lstStyle/>
          <a:p>
            <a:pPr algn="ctr"/>
            <a:r>
              <a:rPr lang="pt-BR" sz="2800" b="1" dirty="0">
                <a:solidFill>
                  <a:srgbClr val="FF0000"/>
                </a:solidFill>
              </a:rPr>
              <a:t>DROGAS PARA TRATAMENTO DAS ARRITMIAS CARDÍACAS</a:t>
            </a:r>
          </a:p>
        </p:txBody>
      </p:sp>
      <p:pic>
        <p:nvPicPr>
          <p:cNvPr id="4098" name="Picture 2" descr="Coração | Sistemas | Aula de Anatomia">
            <a:extLst>
              <a:ext uri="{FF2B5EF4-FFF2-40B4-BE49-F238E27FC236}">
                <a16:creationId xmlns:a16="http://schemas.microsoft.com/office/drawing/2014/main" id="{54582442-8787-482C-91F3-48D731E3CE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95911" y="4393933"/>
            <a:ext cx="3959909" cy="3617442"/>
          </a:xfrm>
          <a:prstGeom prst="rect">
            <a:avLst/>
          </a:prstGeom>
          <a:noFill/>
          <a:ln w="57150">
            <a:solidFill>
              <a:srgbClr val="A86ED4"/>
            </a:solidFill>
          </a:ln>
          <a:extLst>
            <a:ext uri="{909E8E84-426E-40DD-AFC4-6F175D3DCCD1}">
              <a14:hiddenFill xmlns:a14="http://schemas.microsoft.com/office/drawing/2010/main">
                <a:solidFill>
                  <a:srgbClr val="FFFFFF"/>
                </a:solidFill>
              </a14:hiddenFill>
            </a:ext>
          </a:extLst>
        </p:spPr>
      </p:pic>
      <p:sp>
        <p:nvSpPr>
          <p:cNvPr id="9" name="Seta: Curva para a Direita 8">
            <a:extLst>
              <a:ext uri="{FF2B5EF4-FFF2-40B4-BE49-F238E27FC236}">
                <a16:creationId xmlns:a16="http://schemas.microsoft.com/office/drawing/2014/main" id="{0F2092AB-541C-49CF-9DA3-BFC878D18BBD}"/>
              </a:ext>
            </a:extLst>
          </p:cNvPr>
          <p:cNvSpPr/>
          <p:nvPr/>
        </p:nvSpPr>
        <p:spPr>
          <a:xfrm>
            <a:off x="14958369" y="6001654"/>
            <a:ext cx="357831" cy="1032695"/>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CaixaDeTexto 9">
            <a:extLst>
              <a:ext uri="{FF2B5EF4-FFF2-40B4-BE49-F238E27FC236}">
                <a16:creationId xmlns:a16="http://schemas.microsoft.com/office/drawing/2014/main" id="{7A2EDE32-7CC1-4836-AAA4-066DE41CE6C8}"/>
              </a:ext>
            </a:extLst>
          </p:cNvPr>
          <p:cNvSpPr txBox="1"/>
          <p:nvPr/>
        </p:nvSpPr>
        <p:spPr>
          <a:xfrm>
            <a:off x="13827134" y="7505700"/>
            <a:ext cx="955666" cy="523220"/>
          </a:xfrm>
          <a:prstGeom prst="rect">
            <a:avLst/>
          </a:prstGeom>
          <a:noFill/>
          <a:ln>
            <a:solidFill>
              <a:schemeClr val="accent2"/>
            </a:solidFill>
          </a:ln>
        </p:spPr>
        <p:txBody>
          <a:bodyPr wrap="square" rtlCol="0">
            <a:spAutoFit/>
          </a:bodyPr>
          <a:lstStyle/>
          <a:p>
            <a:r>
              <a:rPr lang="pt-BR" sz="1400" dirty="0"/>
              <a:t>Via anômala</a:t>
            </a:r>
          </a:p>
        </p:txBody>
      </p:sp>
      <p:cxnSp>
        <p:nvCxnSpPr>
          <p:cNvPr id="12" name="Conector de Seta Reta 11">
            <a:extLst>
              <a:ext uri="{FF2B5EF4-FFF2-40B4-BE49-F238E27FC236}">
                <a16:creationId xmlns:a16="http://schemas.microsoft.com/office/drawing/2014/main" id="{68F7CAD5-9C5E-4830-832E-CEB50C68F85B}"/>
              </a:ext>
            </a:extLst>
          </p:cNvPr>
          <p:cNvCxnSpPr>
            <a:cxnSpLocks/>
          </p:cNvCxnSpPr>
          <p:nvPr/>
        </p:nvCxnSpPr>
        <p:spPr>
          <a:xfrm flipV="1">
            <a:off x="14325600" y="6824321"/>
            <a:ext cx="632769" cy="66383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56B21750-1C0D-4A91-9B31-CB0F50142620}"/>
              </a:ext>
            </a:extLst>
          </p:cNvPr>
          <p:cNvSpPr txBox="1"/>
          <p:nvPr/>
        </p:nvSpPr>
        <p:spPr>
          <a:xfrm>
            <a:off x="14131934" y="3859768"/>
            <a:ext cx="2784466" cy="369332"/>
          </a:xfrm>
          <a:prstGeom prst="rect">
            <a:avLst/>
          </a:prstGeom>
          <a:noFill/>
          <a:ln w="38100">
            <a:solidFill>
              <a:srgbClr val="FF0000"/>
            </a:solidFill>
          </a:ln>
        </p:spPr>
        <p:txBody>
          <a:bodyPr wrap="square" rtlCol="0">
            <a:spAutoFit/>
          </a:bodyPr>
          <a:lstStyle/>
          <a:p>
            <a:r>
              <a:rPr lang="pt-BR" dirty="0"/>
              <a:t>Local ação das drogas</a:t>
            </a:r>
          </a:p>
        </p:txBody>
      </p:sp>
    </p:spTree>
    <p:extLst>
      <p:ext uri="{BB962C8B-B14F-4D97-AF65-F5344CB8AC3E}">
        <p14:creationId xmlns:p14="http://schemas.microsoft.com/office/powerpoint/2010/main" val="239325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4098" name="Picture 2" descr="ECG: MÓDULO VI ARRITMIAS –BRADIARRITMIAS | MedGeek">
            <a:extLst>
              <a:ext uri="{FF2B5EF4-FFF2-40B4-BE49-F238E27FC236}">
                <a16:creationId xmlns:a16="http://schemas.microsoft.com/office/drawing/2014/main" id="{21DEED61-E28E-4E5C-A42A-3FFEDBDC2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712" y="2568585"/>
            <a:ext cx="6324600" cy="4708515"/>
          </a:xfrm>
          <a:prstGeom prst="rect">
            <a:avLst/>
          </a:prstGeom>
          <a:noFill/>
          <a:ln w="57150">
            <a:solidFill>
              <a:srgbClr val="00B0F0"/>
            </a:solidFill>
          </a:ln>
          <a:extLst>
            <a:ext uri="{909E8E84-426E-40DD-AFC4-6F175D3DCCD1}">
              <a14:hiddenFill xmlns:a14="http://schemas.microsoft.com/office/drawing/2010/main">
                <a:solidFill>
                  <a:srgbClr val="FFFFFF"/>
                </a:solidFill>
              </a14:hiddenFill>
            </a:ext>
          </a:extLst>
        </p:spPr>
      </p:pic>
      <p:pic>
        <p:nvPicPr>
          <p:cNvPr id="4100" name="Picture 4" descr="Fosforilando...: O sofrer">
            <a:extLst>
              <a:ext uri="{FF2B5EF4-FFF2-40B4-BE49-F238E27FC236}">
                <a16:creationId xmlns:a16="http://schemas.microsoft.com/office/drawing/2014/main" id="{042CE056-5A8C-4EA4-8E07-CED3CE2CE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180" y="2705101"/>
            <a:ext cx="6723215" cy="4414132"/>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75F55C91-FC18-49A1-87A9-F3E7EA10B652}"/>
              </a:ext>
            </a:extLst>
          </p:cNvPr>
          <p:cNvSpPr txBox="1"/>
          <p:nvPr/>
        </p:nvSpPr>
        <p:spPr>
          <a:xfrm>
            <a:off x="1295400" y="7581900"/>
            <a:ext cx="10820400" cy="2308324"/>
          </a:xfrm>
          <a:prstGeom prst="rect">
            <a:avLst/>
          </a:prstGeom>
          <a:noFill/>
          <a:ln w="57150">
            <a:solidFill>
              <a:srgbClr val="FF0000"/>
            </a:solidFill>
          </a:ln>
        </p:spPr>
        <p:txBody>
          <a:bodyPr wrap="square" rtlCol="0">
            <a:spAutoFit/>
          </a:bodyPr>
          <a:lstStyle/>
          <a:p>
            <a:r>
              <a:rPr lang="pt-BR" sz="2400" dirty="0"/>
              <a:t>	</a:t>
            </a:r>
            <a:r>
              <a:rPr lang="pt-BR" sz="2400" b="1" dirty="0"/>
              <a:t>ARRITMIAS SUPRAVENTRICULARES =&gt; ORIGEM NOS ÁTRIOS OU NO NÓDULO ATRIOVENTRICULAR </a:t>
            </a:r>
          </a:p>
          <a:p>
            <a:endParaRPr lang="pt-BR" sz="2400" b="1" dirty="0"/>
          </a:p>
          <a:p>
            <a:r>
              <a:rPr lang="pt-BR" sz="2400" b="1" dirty="0"/>
              <a:t>	ARRITMIAS VENTRICULARES =&gt; ORIGEM ABAIXO DO NÓDULO ATRIOVENTRICULAR – sistema His </a:t>
            </a:r>
            <a:r>
              <a:rPr lang="pt-BR" sz="2400" b="1" dirty="0" err="1"/>
              <a:t>Purkinge</a:t>
            </a:r>
            <a:r>
              <a:rPr lang="pt-BR" sz="2400" b="1" dirty="0"/>
              <a:t>, ramos ventriculares, miocárdio (automatismo ou reentrada ao redor de cicatrizes)</a:t>
            </a:r>
          </a:p>
        </p:txBody>
      </p:sp>
      <p:sp>
        <p:nvSpPr>
          <p:cNvPr id="8" name="CaixaDeTexto 7">
            <a:extLst>
              <a:ext uri="{FF2B5EF4-FFF2-40B4-BE49-F238E27FC236}">
                <a16:creationId xmlns:a16="http://schemas.microsoft.com/office/drawing/2014/main" id="{462387C7-367F-4548-8358-71A4F3FCB34E}"/>
              </a:ext>
            </a:extLst>
          </p:cNvPr>
          <p:cNvSpPr txBox="1"/>
          <p:nvPr/>
        </p:nvSpPr>
        <p:spPr>
          <a:xfrm>
            <a:off x="2895600" y="1028700"/>
            <a:ext cx="8001000" cy="1077218"/>
          </a:xfrm>
          <a:prstGeom prst="rect">
            <a:avLst/>
          </a:prstGeom>
          <a:noFill/>
          <a:ln w="57150">
            <a:solidFill>
              <a:srgbClr val="00B050"/>
            </a:solidFill>
          </a:ln>
        </p:spPr>
        <p:txBody>
          <a:bodyPr wrap="square" rtlCol="0">
            <a:spAutoFit/>
          </a:bodyPr>
          <a:lstStyle/>
          <a:p>
            <a:r>
              <a:rPr lang="pt-BR" sz="3200" b="1" dirty="0">
                <a:solidFill>
                  <a:srgbClr val="FF0000"/>
                </a:solidFill>
              </a:rPr>
              <a:t>SISTEMA DE CONDUÇÃO DO ESTÍMULO ELÉTRICO NO CORAÇÃO</a:t>
            </a:r>
          </a:p>
        </p:txBody>
      </p:sp>
      <p:sp>
        <p:nvSpPr>
          <p:cNvPr id="9" name="Coração 8">
            <a:extLst>
              <a:ext uri="{FF2B5EF4-FFF2-40B4-BE49-F238E27FC236}">
                <a16:creationId xmlns:a16="http://schemas.microsoft.com/office/drawing/2014/main" id="{B9CE4194-6BE4-4090-B80D-140C4CFF9A0D}"/>
              </a:ext>
            </a:extLst>
          </p:cNvPr>
          <p:cNvSpPr/>
          <p:nvPr/>
        </p:nvSpPr>
        <p:spPr>
          <a:xfrm>
            <a:off x="1592579" y="7713205"/>
            <a:ext cx="289562" cy="255724"/>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oração 12">
            <a:extLst>
              <a:ext uri="{FF2B5EF4-FFF2-40B4-BE49-F238E27FC236}">
                <a16:creationId xmlns:a16="http://schemas.microsoft.com/office/drawing/2014/main" id="{63FD0BC4-3434-42AD-A91B-E2CEAA4E7AA5}"/>
              </a:ext>
            </a:extLst>
          </p:cNvPr>
          <p:cNvSpPr/>
          <p:nvPr/>
        </p:nvSpPr>
        <p:spPr>
          <a:xfrm>
            <a:off x="1592579" y="8774539"/>
            <a:ext cx="289562" cy="255724"/>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69353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41988" name="Picture 4" descr="ATUALIZAÇÃO NO TRATAMENTO DA FIBRILAÇÃO ATRIAL - ppt carregar">
            <a:extLst>
              <a:ext uri="{FF2B5EF4-FFF2-40B4-BE49-F238E27FC236}">
                <a16:creationId xmlns:a16="http://schemas.microsoft.com/office/drawing/2014/main" id="{5993F7FC-8111-4255-AFCC-FAC4B7093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199137"/>
            <a:ext cx="7772400" cy="6858000"/>
          </a:xfrm>
          <a:prstGeom prst="rect">
            <a:avLst/>
          </a:prstGeom>
          <a:noFill/>
          <a:ln w="57150">
            <a:solidFill>
              <a:srgbClr val="FFFF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35A94E4-7D19-4911-8789-092FDCA51773}"/>
              </a:ext>
            </a:extLst>
          </p:cNvPr>
          <p:cNvSpPr txBox="1"/>
          <p:nvPr/>
        </p:nvSpPr>
        <p:spPr>
          <a:xfrm>
            <a:off x="2286000" y="723900"/>
            <a:ext cx="7620000" cy="584775"/>
          </a:xfrm>
          <a:prstGeom prst="rect">
            <a:avLst/>
          </a:prstGeom>
          <a:noFill/>
          <a:ln w="57150">
            <a:solidFill>
              <a:srgbClr val="00B050"/>
            </a:solidFill>
          </a:ln>
        </p:spPr>
        <p:txBody>
          <a:bodyPr wrap="square" rtlCol="0">
            <a:spAutoFit/>
          </a:bodyPr>
          <a:lstStyle/>
          <a:p>
            <a:r>
              <a:rPr lang="pt-BR" sz="3200" b="1" dirty="0">
                <a:solidFill>
                  <a:srgbClr val="FF0000"/>
                </a:solidFill>
              </a:rPr>
              <a:t>FIBRILAÇÃO ATRIAL - TRATAMENTO</a:t>
            </a:r>
          </a:p>
        </p:txBody>
      </p:sp>
      <p:pic>
        <p:nvPicPr>
          <p:cNvPr id="3074" name="Picture 2" descr="HM Ritmo – Especializada em Eletrofisiologia Clínica.: Ablação de Fibrilacao  Atrial">
            <a:extLst>
              <a:ext uri="{FF2B5EF4-FFF2-40B4-BE49-F238E27FC236}">
                <a16:creationId xmlns:a16="http://schemas.microsoft.com/office/drawing/2014/main" id="{C7FBF65A-6D3C-48AA-AB50-F74EF4921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6920" y="2910678"/>
            <a:ext cx="6019800" cy="5030755"/>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577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38918" name="Picture 6" descr="ATUALIZAÇÃO NO TRATAMENTO DA FIBRILAÇÃO ATRIAL - ppt carregar">
            <a:extLst>
              <a:ext uri="{FF2B5EF4-FFF2-40B4-BE49-F238E27FC236}">
                <a16:creationId xmlns:a16="http://schemas.microsoft.com/office/drawing/2014/main" id="{15A175F3-A2B4-473E-9913-582E0E54B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593" y="1962539"/>
            <a:ext cx="10718407" cy="7600561"/>
          </a:xfrm>
          <a:prstGeom prst="rect">
            <a:avLst/>
          </a:prstGeom>
          <a:noFill/>
          <a:ln w="76200">
            <a:solidFill>
              <a:srgbClr val="FFFF00"/>
            </a:solidFill>
          </a:ln>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9486D9C2-42B2-4C72-9059-8AD977DFEC4A}"/>
              </a:ext>
            </a:extLst>
          </p:cNvPr>
          <p:cNvSpPr txBox="1"/>
          <p:nvPr/>
        </p:nvSpPr>
        <p:spPr>
          <a:xfrm>
            <a:off x="2286000" y="723900"/>
            <a:ext cx="7620000" cy="584775"/>
          </a:xfrm>
          <a:prstGeom prst="rect">
            <a:avLst/>
          </a:prstGeom>
          <a:noFill/>
          <a:ln w="57150">
            <a:solidFill>
              <a:srgbClr val="00B050"/>
            </a:solidFill>
          </a:ln>
        </p:spPr>
        <p:txBody>
          <a:bodyPr wrap="square" rtlCol="0">
            <a:spAutoFit/>
          </a:bodyPr>
          <a:lstStyle/>
          <a:p>
            <a:r>
              <a:rPr lang="pt-BR" sz="3200" b="1" dirty="0">
                <a:solidFill>
                  <a:srgbClr val="FF0000"/>
                </a:solidFill>
              </a:rPr>
              <a:t>FIBRILAÇÃO ATRIAL - TRATAMENTO</a:t>
            </a:r>
          </a:p>
        </p:txBody>
      </p:sp>
    </p:spTree>
    <p:extLst>
      <p:ext uri="{BB962C8B-B14F-4D97-AF65-F5344CB8AC3E}">
        <p14:creationId xmlns:p14="http://schemas.microsoft.com/office/powerpoint/2010/main" val="2010672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37890" name="Picture 2" descr="Nenhuma descrição de foto disponível.">
            <a:extLst>
              <a:ext uri="{FF2B5EF4-FFF2-40B4-BE49-F238E27FC236}">
                <a16:creationId xmlns:a16="http://schemas.microsoft.com/office/drawing/2014/main" id="{A6BCE675-DBAB-485F-B762-53ABA26F2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571500"/>
            <a:ext cx="9906000" cy="914400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1E392370-CD70-489D-99F2-FBFE140755B9}"/>
              </a:ext>
            </a:extLst>
          </p:cNvPr>
          <p:cNvSpPr/>
          <p:nvPr/>
        </p:nvSpPr>
        <p:spPr>
          <a:xfrm>
            <a:off x="10363200" y="571500"/>
            <a:ext cx="16764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60731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9" name="CaixaDeTexto 8">
            <a:extLst>
              <a:ext uri="{FF2B5EF4-FFF2-40B4-BE49-F238E27FC236}">
                <a16:creationId xmlns:a16="http://schemas.microsoft.com/office/drawing/2014/main" id="{847240F7-6EC1-4516-9FB1-3A22725892C0}"/>
              </a:ext>
            </a:extLst>
          </p:cNvPr>
          <p:cNvSpPr txBox="1"/>
          <p:nvPr/>
        </p:nvSpPr>
        <p:spPr>
          <a:xfrm>
            <a:off x="990599" y="1181100"/>
            <a:ext cx="11236621" cy="523220"/>
          </a:xfrm>
          <a:prstGeom prst="rect">
            <a:avLst/>
          </a:prstGeom>
          <a:noFill/>
          <a:ln w="57150">
            <a:solidFill>
              <a:srgbClr val="00B0F0"/>
            </a:solidFill>
          </a:ln>
        </p:spPr>
        <p:txBody>
          <a:bodyPr wrap="square" rtlCol="0">
            <a:spAutoFit/>
          </a:bodyPr>
          <a:lstStyle/>
          <a:p>
            <a:r>
              <a:rPr lang="pt-BR" sz="2800" b="1" dirty="0">
                <a:solidFill>
                  <a:srgbClr val="00B050"/>
                </a:solidFill>
              </a:rPr>
              <a:t>FIBRILAÇÃO ATRIAL  -CONTROLE DA FREQUÊNCIA CARDÍACA</a:t>
            </a:r>
          </a:p>
        </p:txBody>
      </p:sp>
      <p:pic>
        <p:nvPicPr>
          <p:cNvPr id="5124" name="Picture 4" descr="FELIPE AUGUSTO DE OLIVEIRA SOUZA R2 CLÍNICA MÉDICA – UNIFESP - ppt carregar">
            <a:extLst>
              <a:ext uri="{FF2B5EF4-FFF2-40B4-BE49-F238E27FC236}">
                <a16:creationId xmlns:a16="http://schemas.microsoft.com/office/drawing/2014/main" id="{8453A5F5-2F4F-4425-81DA-07C80BB90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619" y="2312465"/>
            <a:ext cx="9941220" cy="6553200"/>
          </a:xfrm>
          <a:prstGeom prst="rect">
            <a:avLst/>
          </a:prstGeom>
          <a:noFill/>
          <a:ln w="57150">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EE28622F-EA01-434E-9E77-481D2E9BD3A0}"/>
              </a:ext>
            </a:extLst>
          </p:cNvPr>
          <p:cNvSpPr/>
          <p:nvPr/>
        </p:nvSpPr>
        <p:spPr>
          <a:xfrm>
            <a:off x="7940237" y="2324100"/>
            <a:ext cx="25146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BB54DE9D-E30F-4FB7-8383-95646C0472CC}"/>
              </a:ext>
            </a:extLst>
          </p:cNvPr>
          <p:cNvSpPr txBox="1"/>
          <p:nvPr/>
        </p:nvSpPr>
        <p:spPr>
          <a:xfrm>
            <a:off x="11353800" y="3963293"/>
            <a:ext cx="5181600" cy="3847207"/>
          </a:xfrm>
          <a:prstGeom prst="rect">
            <a:avLst/>
          </a:prstGeom>
          <a:noFill/>
          <a:ln w="76200">
            <a:solidFill>
              <a:srgbClr val="00B0F0"/>
            </a:solidFill>
          </a:ln>
        </p:spPr>
        <p:txBody>
          <a:bodyPr wrap="square" rtlCol="0">
            <a:spAutoFit/>
          </a:bodyPr>
          <a:lstStyle/>
          <a:p>
            <a:pPr algn="ctr"/>
            <a:r>
              <a:rPr lang="pt-BR" sz="2800" b="1" dirty="0">
                <a:solidFill>
                  <a:srgbClr val="FF0000"/>
                </a:solidFill>
              </a:rPr>
              <a:t>CONTROLE FREQUENCIA CARDÍACA DA F.A. </a:t>
            </a:r>
          </a:p>
          <a:p>
            <a:pPr algn="ctr"/>
            <a:r>
              <a:rPr lang="pt-BR" sz="2800" b="1" dirty="0">
                <a:solidFill>
                  <a:srgbClr val="FF0000"/>
                </a:solidFill>
              </a:rPr>
              <a:t>NA INSUFICIÊNCIA CARDÍACA</a:t>
            </a:r>
          </a:p>
          <a:p>
            <a:pPr algn="ctr"/>
            <a:r>
              <a:rPr lang="pt-BR" sz="2800" b="1" dirty="0">
                <a:solidFill>
                  <a:schemeClr val="accent6">
                    <a:lumMod val="60000"/>
                    <a:lumOff val="40000"/>
                  </a:schemeClr>
                </a:solidFill>
              </a:rPr>
              <a:t>#</a:t>
            </a:r>
            <a:r>
              <a:rPr lang="pt-BR" sz="2800" b="1" dirty="0">
                <a:solidFill>
                  <a:srgbClr val="FF0000"/>
                </a:solidFill>
              </a:rPr>
              <a:t> </a:t>
            </a:r>
            <a:r>
              <a:rPr lang="pt-BR" sz="2400" b="1" dirty="0">
                <a:solidFill>
                  <a:srgbClr val="0070C0"/>
                </a:solidFill>
              </a:rPr>
              <a:t>BETABLOQUEADOR PARA ICC</a:t>
            </a:r>
            <a:r>
              <a:rPr lang="pt-BR" sz="2400" dirty="0"/>
              <a:t>: </a:t>
            </a:r>
            <a:r>
              <a:rPr lang="pt-BR" sz="2400" i="1" dirty="0"/>
              <a:t>CARVEDILOL, BISOPROLOL, METOPROLOL</a:t>
            </a:r>
          </a:p>
          <a:p>
            <a:r>
              <a:rPr lang="pt-BR" sz="2800" b="1" dirty="0">
                <a:solidFill>
                  <a:schemeClr val="accent6">
                    <a:lumMod val="60000"/>
                    <a:lumOff val="40000"/>
                  </a:schemeClr>
                </a:solidFill>
              </a:rPr>
              <a:t>#</a:t>
            </a:r>
            <a:r>
              <a:rPr lang="pt-BR" sz="2400" b="1" dirty="0">
                <a:solidFill>
                  <a:srgbClr val="0070C0"/>
                </a:solidFill>
              </a:rPr>
              <a:t> DIGITAL</a:t>
            </a:r>
            <a:r>
              <a:rPr lang="pt-BR" sz="2400" dirty="0"/>
              <a:t> – </a:t>
            </a:r>
            <a:r>
              <a:rPr lang="pt-BR" sz="2400" i="1" dirty="0"/>
              <a:t>DIGOXINA</a:t>
            </a:r>
          </a:p>
          <a:p>
            <a:r>
              <a:rPr lang="pt-BR" sz="2800" b="1" dirty="0">
                <a:solidFill>
                  <a:schemeClr val="accent6">
                    <a:lumMod val="60000"/>
                    <a:lumOff val="40000"/>
                  </a:schemeClr>
                </a:solidFill>
              </a:rPr>
              <a:t>#</a:t>
            </a:r>
            <a:r>
              <a:rPr lang="pt-BR" sz="2400" b="1" dirty="0">
                <a:solidFill>
                  <a:srgbClr val="0070C0"/>
                </a:solidFill>
              </a:rPr>
              <a:t> ÚLTIMA OPÇÃO </a:t>
            </a:r>
            <a:r>
              <a:rPr lang="pt-BR" sz="2400" dirty="0"/>
              <a:t>: AMIODARONA</a:t>
            </a:r>
          </a:p>
        </p:txBody>
      </p:sp>
    </p:spTree>
    <p:extLst>
      <p:ext uri="{BB962C8B-B14F-4D97-AF65-F5344CB8AC3E}">
        <p14:creationId xmlns:p14="http://schemas.microsoft.com/office/powerpoint/2010/main" val="4179142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25604" name="Picture 4" descr="Fibrilação Atrial | dos Sintomas ao Diagnóstico e Tratamento | MedicinaNET">
            <a:extLst>
              <a:ext uri="{FF2B5EF4-FFF2-40B4-BE49-F238E27FC236}">
                <a16:creationId xmlns:a16="http://schemas.microsoft.com/office/drawing/2014/main" id="{6AFFA805-718F-4806-88B6-5F0905CF6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857500"/>
            <a:ext cx="10515600" cy="6477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8187F5E6-7373-4F5D-825D-E725C131E503}"/>
              </a:ext>
            </a:extLst>
          </p:cNvPr>
          <p:cNvSpPr txBox="1"/>
          <p:nvPr/>
        </p:nvSpPr>
        <p:spPr>
          <a:xfrm>
            <a:off x="990600" y="1181100"/>
            <a:ext cx="10744200" cy="523220"/>
          </a:xfrm>
          <a:prstGeom prst="rect">
            <a:avLst/>
          </a:prstGeom>
          <a:noFill/>
          <a:ln w="57150">
            <a:solidFill>
              <a:schemeClr val="accent3">
                <a:lumMod val="75000"/>
              </a:schemeClr>
            </a:solidFill>
          </a:ln>
        </p:spPr>
        <p:txBody>
          <a:bodyPr wrap="square" rtlCol="0">
            <a:spAutoFit/>
          </a:bodyPr>
          <a:lstStyle/>
          <a:p>
            <a:r>
              <a:rPr lang="pt-BR" sz="2800" b="1" dirty="0">
                <a:solidFill>
                  <a:srgbClr val="00B050"/>
                </a:solidFill>
              </a:rPr>
              <a:t>FIBRILAÇÃO ATRIAL  - MANUTENÇÃO DO RITMO SINUSAL</a:t>
            </a:r>
          </a:p>
        </p:txBody>
      </p:sp>
    </p:spTree>
    <p:extLst>
      <p:ext uri="{BB962C8B-B14F-4D97-AF65-F5344CB8AC3E}">
        <p14:creationId xmlns:p14="http://schemas.microsoft.com/office/powerpoint/2010/main" val="4287372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7" name="CaixaDeTexto 6">
            <a:extLst>
              <a:ext uri="{FF2B5EF4-FFF2-40B4-BE49-F238E27FC236}">
                <a16:creationId xmlns:a16="http://schemas.microsoft.com/office/drawing/2014/main" id="{185D255B-22CA-4726-A1ED-E0FA81A286AE}"/>
              </a:ext>
            </a:extLst>
          </p:cNvPr>
          <p:cNvSpPr txBox="1"/>
          <p:nvPr/>
        </p:nvSpPr>
        <p:spPr>
          <a:xfrm>
            <a:off x="1766455" y="2208708"/>
            <a:ext cx="7391400" cy="584775"/>
          </a:xfrm>
          <a:prstGeom prst="rect">
            <a:avLst/>
          </a:prstGeom>
          <a:noFill/>
          <a:ln w="57150">
            <a:solidFill>
              <a:srgbClr val="FF0000"/>
            </a:solidFill>
          </a:ln>
        </p:spPr>
        <p:txBody>
          <a:bodyPr wrap="square" rtlCol="0">
            <a:spAutoFit/>
          </a:bodyPr>
          <a:lstStyle/>
          <a:p>
            <a:r>
              <a:rPr lang="pt-BR" sz="3200" b="1" dirty="0">
                <a:solidFill>
                  <a:srgbClr val="00B0F0"/>
                </a:solidFill>
              </a:rPr>
              <a:t>Tratamento da FA com WPW</a:t>
            </a:r>
          </a:p>
        </p:txBody>
      </p:sp>
      <p:sp>
        <p:nvSpPr>
          <p:cNvPr id="9" name="CaixaDeTexto 8">
            <a:extLst>
              <a:ext uri="{FF2B5EF4-FFF2-40B4-BE49-F238E27FC236}">
                <a16:creationId xmlns:a16="http://schemas.microsoft.com/office/drawing/2014/main" id="{3A7B18E2-D0DC-4209-B74D-B9B99F158EDA}"/>
              </a:ext>
            </a:extLst>
          </p:cNvPr>
          <p:cNvSpPr txBox="1"/>
          <p:nvPr/>
        </p:nvSpPr>
        <p:spPr>
          <a:xfrm>
            <a:off x="1752600" y="6235125"/>
            <a:ext cx="10363200" cy="584775"/>
          </a:xfrm>
          <a:prstGeom prst="rect">
            <a:avLst/>
          </a:prstGeom>
          <a:noFill/>
          <a:ln w="57150">
            <a:solidFill>
              <a:srgbClr val="CC00CC"/>
            </a:solidFill>
          </a:ln>
        </p:spPr>
        <p:txBody>
          <a:bodyPr wrap="square" rtlCol="0">
            <a:spAutoFit/>
          </a:bodyPr>
          <a:lstStyle/>
          <a:p>
            <a:r>
              <a:rPr lang="pt-BR" sz="3200" b="1" dirty="0">
                <a:solidFill>
                  <a:srgbClr val="00B050"/>
                </a:solidFill>
              </a:rPr>
              <a:t>Tratamento da FA com baixa resposta ventricular</a:t>
            </a:r>
          </a:p>
        </p:txBody>
      </p:sp>
      <p:sp>
        <p:nvSpPr>
          <p:cNvPr id="10" name="CaixaDeTexto 9">
            <a:extLst>
              <a:ext uri="{FF2B5EF4-FFF2-40B4-BE49-F238E27FC236}">
                <a16:creationId xmlns:a16="http://schemas.microsoft.com/office/drawing/2014/main" id="{598100A4-18AB-4BE7-BD38-21F597996A24}"/>
              </a:ext>
            </a:extLst>
          </p:cNvPr>
          <p:cNvSpPr txBox="1"/>
          <p:nvPr/>
        </p:nvSpPr>
        <p:spPr>
          <a:xfrm>
            <a:off x="2476500" y="3247996"/>
            <a:ext cx="9144000" cy="2369880"/>
          </a:xfrm>
          <a:prstGeom prst="rect">
            <a:avLst/>
          </a:prstGeom>
          <a:noFill/>
          <a:ln w="76200">
            <a:solidFill>
              <a:srgbClr val="00B0F0"/>
            </a:solidFill>
          </a:ln>
        </p:spPr>
        <p:txBody>
          <a:bodyPr wrap="square" rtlCol="0">
            <a:spAutoFit/>
          </a:bodyPr>
          <a:lstStyle/>
          <a:p>
            <a:r>
              <a:rPr lang="pt-BR" sz="2400" b="1" dirty="0"/>
              <a:t>NUNCA USAR MEDICAÇÕES QUE BLOQUEIAM O NÓDULO AV =&gt; RISCO DE DEGENERAR EM FIBRILAÇÃO VENTRICULAR E PARADA CARDÍACA</a:t>
            </a:r>
          </a:p>
          <a:p>
            <a:endParaRPr lang="pt-BR" sz="2400" b="1" dirty="0"/>
          </a:p>
          <a:p>
            <a:r>
              <a:rPr lang="pt-BR" sz="2400" b="1" dirty="0"/>
              <a:t>USAR MEDICAÇÕES QUE BLOQUEIAM O NAV E AS VIAS ANÔMALAS : </a:t>
            </a:r>
            <a:r>
              <a:rPr lang="pt-BR" sz="2800" b="1" dirty="0"/>
              <a:t>Amiodarona, </a:t>
            </a:r>
            <a:r>
              <a:rPr lang="pt-BR" sz="2800" b="1" dirty="0" err="1"/>
              <a:t>Propafenona</a:t>
            </a:r>
            <a:r>
              <a:rPr lang="pt-BR" sz="2800" b="1" dirty="0"/>
              <a:t>, </a:t>
            </a:r>
            <a:r>
              <a:rPr lang="pt-BR" sz="2800" b="1" dirty="0" err="1"/>
              <a:t>Sotalol</a:t>
            </a:r>
            <a:endParaRPr lang="pt-BR" sz="2800" b="1" dirty="0"/>
          </a:p>
        </p:txBody>
      </p:sp>
      <p:sp>
        <p:nvSpPr>
          <p:cNvPr id="11" name="CaixaDeTexto 10">
            <a:extLst>
              <a:ext uri="{FF2B5EF4-FFF2-40B4-BE49-F238E27FC236}">
                <a16:creationId xmlns:a16="http://schemas.microsoft.com/office/drawing/2014/main" id="{9CDCB9EF-0CD9-4F52-8C0D-C6460AD47F1B}"/>
              </a:ext>
            </a:extLst>
          </p:cNvPr>
          <p:cNvSpPr txBox="1"/>
          <p:nvPr/>
        </p:nvSpPr>
        <p:spPr>
          <a:xfrm>
            <a:off x="2247900" y="7478127"/>
            <a:ext cx="9372600" cy="1200329"/>
          </a:xfrm>
          <a:prstGeom prst="rect">
            <a:avLst/>
          </a:prstGeom>
          <a:noFill/>
          <a:ln w="76200">
            <a:solidFill>
              <a:srgbClr val="00B050"/>
            </a:solidFill>
          </a:ln>
        </p:spPr>
        <p:txBody>
          <a:bodyPr wrap="square" rtlCol="0">
            <a:spAutoFit/>
          </a:bodyPr>
          <a:lstStyle/>
          <a:p>
            <a:r>
              <a:rPr lang="pt-BR" sz="2400" b="1" dirty="0"/>
              <a:t>NUNCA TENTAR REVERTER COM CARDIOVERSÃO OU DROGAS ANTIARRÍTMICAS =&gt; RISCO DE ASSISTOLIA E PARADA CARDÍACA</a:t>
            </a:r>
          </a:p>
        </p:txBody>
      </p:sp>
      <p:sp>
        <p:nvSpPr>
          <p:cNvPr id="13" name="Retângulo 12">
            <a:extLst>
              <a:ext uri="{FF2B5EF4-FFF2-40B4-BE49-F238E27FC236}">
                <a16:creationId xmlns:a16="http://schemas.microsoft.com/office/drawing/2014/main" id="{38E37C24-48FF-401B-A76E-C41ECCC41246}"/>
              </a:ext>
            </a:extLst>
          </p:cNvPr>
          <p:cNvSpPr/>
          <p:nvPr/>
        </p:nvSpPr>
        <p:spPr>
          <a:xfrm>
            <a:off x="5382892" y="723900"/>
            <a:ext cx="3877986" cy="923330"/>
          </a:xfrm>
          <a:prstGeom prst="rect">
            <a:avLst/>
          </a:prstGeom>
          <a:solidFill>
            <a:schemeClr val="bg1"/>
          </a:solidFill>
          <a:ln w="57150">
            <a:solidFill>
              <a:srgbClr val="00B050"/>
            </a:solidFill>
          </a:ln>
        </p:spPr>
        <p:txBody>
          <a:bodyPr wrap="none" lIns="91440" tIns="45720" rIns="91440" bIns="45720">
            <a:spAutoFit/>
          </a:bodyPr>
          <a:lstStyle/>
          <a:p>
            <a:pPr algn="ctr"/>
            <a:r>
              <a:rPr lang="pt-BR" sz="5400" b="1" dirty="0">
                <a:ln w="22225">
                  <a:solidFill>
                    <a:schemeClr val="accent2"/>
                  </a:solidFill>
                  <a:prstDash val="solid"/>
                </a:ln>
                <a:solidFill>
                  <a:srgbClr val="FF0000"/>
                </a:solidFill>
              </a:rPr>
              <a:t>ALERTA !!!</a:t>
            </a:r>
            <a:endParaRPr lang="pt-BR" sz="5400" b="1" cap="none" spc="0" dirty="0">
              <a:ln w="22225">
                <a:solidFill>
                  <a:schemeClr val="accent2"/>
                </a:solidFill>
                <a:prstDash val="solid"/>
              </a:ln>
              <a:solidFill>
                <a:srgbClr val="FF0000"/>
              </a:solidFill>
              <a:effectLst/>
            </a:endParaRPr>
          </a:p>
        </p:txBody>
      </p:sp>
    </p:spTree>
    <p:extLst>
      <p:ext uri="{BB962C8B-B14F-4D97-AF65-F5344CB8AC3E}">
        <p14:creationId xmlns:p14="http://schemas.microsoft.com/office/powerpoint/2010/main" val="2518588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43012" name="Picture 4" descr="CHADS-VASc: um melhor escore para avaliar risco de eventos tromboembólicos?">
            <a:extLst>
              <a:ext uri="{FF2B5EF4-FFF2-40B4-BE49-F238E27FC236}">
                <a16:creationId xmlns:a16="http://schemas.microsoft.com/office/drawing/2014/main" id="{3792F69E-9825-4764-90BA-BA45E598C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003" y="1383785"/>
            <a:ext cx="5962650" cy="4814875"/>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pic>
        <p:nvPicPr>
          <p:cNvPr id="43014" name="Picture 6" descr="Dispositivo de oclusão do apêndice atrial esquerdo como redutor de risco de  AVC em pacientes com fibrilação atrial – Brazilian Journal of  Cardiovascular Surgery Blog">
            <a:extLst>
              <a:ext uri="{FF2B5EF4-FFF2-40B4-BE49-F238E27FC236}">
                <a16:creationId xmlns:a16="http://schemas.microsoft.com/office/drawing/2014/main" id="{30B1BB1F-2373-49BC-B0BD-ED7A31065A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720" y="2307664"/>
            <a:ext cx="5780001" cy="6132123"/>
          </a:xfrm>
          <a:prstGeom prst="rect">
            <a:avLst/>
          </a:prstGeom>
          <a:noFill/>
          <a:ln w="76200">
            <a:solidFill>
              <a:srgbClr val="00B050"/>
            </a:solidFill>
          </a:ln>
          <a:extLst>
            <a:ext uri="{909E8E84-426E-40DD-AFC4-6F175D3DCCD1}">
              <a14:hiddenFill xmlns:a14="http://schemas.microsoft.com/office/drawing/2010/main">
                <a:solidFill>
                  <a:srgbClr val="FFFFFF"/>
                </a:solidFill>
              </a14:hiddenFill>
            </a:ext>
          </a:extLst>
        </p:spPr>
      </p:pic>
      <p:sp>
        <p:nvSpPr>
          <p:cNvPr id="7" name="AutoShape 8" descr="Definition of CHA 2 DS 2 -VASc-HS score | Download Table">
            <a:extLst>
              <a:ext uri="{FF2B5EF4-FFF2-40B4-BE49-F238E27FC236}">
                <a16:creationId xmlns:a16="http://schemas.microsoft.com/office/drawing/2014/main" id="{E5A13A36-86EB-4D3B-BCC5-43C18CD1B28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3018" name="Picture 10" descr="Lip Stroke Forum 301116.pptx">
            <a:extLst>
              <a:ext uri="{FF2B5EF4-FFF2-40B4-BE49-F238E27FC236}">
                <a16:creationId xmlns:a16="http://schemas.microsoft.com/office/drawing/2014/main" id="{1D9971A7-8762-4B0E-B5ED-00CD6A39A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6495777"/>
            <a:ext cx="5105400" cy="3352799"/>
          </a:xfrm>
          <a:prstGeom prst="rect">
            <a:avLst/>
          </a:prstGeom>
          <a:noFill/>
          <a:ln w="76200">
            <a:solidFill>
              <a:srgbClr val="00B050"/>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3E191CB7-C4FF-46D4-A37E-C65957037516}"/>
              </a:ext>
            </a:extLst>
          </p:cNvPr>
          <p:cNvSpPr txBox="1"/>
          <p:nvPr/>
        </p:nvSpPr>
        <p:spPr>
          <a:xfrm>
            <a:off x="1524000" y="571500"/>
            <a:ext cx="10210800" cy="461665"/>
          </a:xfrm>
          <a:prstGeom prst="rect">
            <a:avLst/>
          </a:prstGeom>
          <a:noFill/>
          <a:ln w="57150">
            <a:solidFill>
              <a:srgbClr val="00B050"/>
            </a:solidFill>
          </a:ln>
        </p:spPr>
        <p:txBody>
          <a:bodyPr wrap="square" rtlCol="0">
            <a:spAutoFit/>
          </a:bodyPr>
          <a:lstStyle/>
          <a:p>
            <a:r>
              <a:rPr lang="pt-BR" sz="2400" b="1" dirty="0">
                <a:solidFill>
                  <a:srgbClr val="FF0000"/>
                </a:solidFill>
              </a:rPr>
              <a:t>ANTICOAGULAÇÃO NA FIBRILAÇÃO ATRIAL E FLUTTER ATRIAL</a:t>
            </a:r>
          </a:p>
        </p:txBody>
      </p:sp>
    </p:spTree>
    <p:extLst>
      <p:ext uri="{BB962C8B-B14F-4D97-AF65-F5344CB8AC3E}">
        <p14:creationId xmlns:p14="http://schemas.microsoft.com/office/powerpoint/2010/main" val="254626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46082" name="Picture 2" descr="HAS-BLED score – Primary Care Pharmacy Consortium">
            <a:extLst>
              <a:ext uri="{FF2B5EF4-FFF2-40B4-BE49-F238E27FC236}">
                <a16:creationId xmlns:a16="http://schemas.microsoft.com/office/drawing/2014/main" id="{83682DCD-AC11-4CF4-B340-F911B76A5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603" y="1257300"/>
            <a:ext cx="11180763" cy="8615003"/>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7148D249-64F6-4BED-81B9-FF0B08654EA9}"/>
              </a:ext>
            </a:extLst>
          </p:cNvPr>
          <p:cNvSpPr txBox="1"/>
          <p:nvPr/>
        </p:nvSpPr>
        <p:spPr>
          <a:xfrm>
            <a:off x="1524000" y="571500"/>
            <a:ext cx="10210800" cy="461665"/>
          </a:xfrm>
          <a:prstGeom prst="rect">
            <a:avLst/>
          </a:prstGeom>
          <a:noFill/>
          <a:ln w="57150">
            <a:solidFill>
              <a:srgbClr val="00B050"/>
            </a:solidFill>
          </a:ln>
        </p:spPr>
        <p:txBody>
          <a:bodyPr wrap="square" rtlCol="0">
            <a:spAutoFit/>
          </a:bodyPr>
          <a:lstStyle/>
          <a:p>
            <a:r>
              <a:rPr lang="pt-BR" sz="2400" b="1" dirty="0">
                <a:solidFill>
                  <a:srgbClr val="FF0000"/>
                </a:solidFill>
              </a:rPr>
              <a:t>ANTICOAGULAÇÃO NA FIBRILAÇÃO ATRIAL E FLUTTER ATRIAL</a:t>
            </a:r>
          </a:p>
        </p:txBody>
      </p:sp>
    </p:spTree>
    <p:extLst>
      <p:ext uri="{BB962C8B-B14F-4D97-AF65-F5344CB8AC3E}">
        <p14:creationId xmlns:p14="http://schemas.microsoft.com/office/powerpoint/2010/main" val="2594128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50178" name="Picture 2" descr="Riscos e Benefícios da Terapêutica Anticoagulantes na Fibrilhação Auricular  - PDF Download grátis">
            <a:extLst>
              <a:ext uri="{FF2B5EF4-FFF2-40B4-BE49-F238E27FC236}">
                <a16:creationId xmlns:a16="http://schemas.microsoft.com/office/drawing/2014/main" id="{151ED37F-27EC-41DC-A6F0-F169DE2A5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85900"/>
            <a:ext cx="9405939" cy="731520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1EC9736F-9DC0-4177-B9C3-BB1FEAE7C31C}"/>
              </a:ext>
            </a:extLst>
          </p:cNvPr>
          <p:cNvSpPr txBox="1"/>
          <p:nvPr/>
        </p:nvSpPr>
        <p:spPr>
          <a:xfrm>
            <a:off x="2895600" y="8953500"/>
            <a:ext cx="7543800" cy="707886"/>
          </a:xfrm>
          <a:prstGeom prst="rect">
            <a:avLst/>
          </a:prstGeom>
          <a:noFill/>
        </p:spPr>
        <p:txBody>
          <a:bodyPr wrap="square" rtlCol="0">
            <a:spAutoFit/>
          </a:bodyPr>
          <a:lstStyle/>
          <a:p>
            <a:r>
              <a:rPr lang="pt-BR" sz="2000" b="1" dirty="0"/>
              <a:t>NACO= novos anticoagulantes orais </a:t>
            </a:r>
          </a:p>
          <a:p>
            <a:r>
              <a:rPr lang="pt-BR" sz="2000" b="1" dirty="0"/>
              <a:t>AVK = antagonista da vitamina K =&gt; </a:t>
            </a:r>
            <a:r>
              <a:rPr lang="pt-BR" sz="2000" b="1" dirty="0" err="1"/>
              <a:t>Marevan</a:t>
            </a:r>
            <a:r>
              <a:rPr lang="pt-BR" sz="2000" b="1" dirty="0"/>
              <a:t> (Varfarina)</a:t>
            </a:r>
          </a:p>
        </p:txBody>
      </p:sp>
      <p:sp>
        <p:nvSpPr>
          <p:cNvPr id="10" name="CaixaDeTexto 9">
            <a:extLst>
              <a:ext uri="{FF2B5EF4-FFF2-40B4-BE49-F238E27FC236}">
                <a16:creationId xmlns:a16="http://schemas.microsoft.com/office/drawing/2014/main" id="{D32ABB92-D262-46D1-B722-B758A3A960E6}"/>
              </a:ext>
            </a:extLst>
          </p:cNvPr>
          <p:cNvSpPr txBox="1"/>
          <p:nvPr/>
        </p:nvSpPr>
        <p:spPr>
          <a:xfrm>
            <a:off x="1524000" y="571500"/>
            <a:ext cx="10210800" cy="461665"/>
          </a:xfrm>
          <a:prstGeom prst="rect">
            <a:avLst/>
          </a:prstGeom>
          <a:noFill/>
          <a:ln w="57150">
            <a:solidFill>
              <a:srgbClr val="00B050"/>
            </a:solidFill>
          </a:ln>
        </p:spPr>
        <p:txBody>
          <a:bodyPr wrap="square" rtlCol="0">
            <a:spAutoFit/>
          </a:bodyPr>
          <a:lstStyle/>
          <a:p>
            <a:r>
              <a:rPr lang="pt-BR" sz="2400" b="1" dirty="0">
                <a:solidFill>
                  <a:srgbClr val="FF0000"/>
                </a:solidFill>
              </a:rPr>
              <a:t>ANTICOAGULAÇÃO NA FIBRILAÇÃO ATRIAL E FLUTTER ATRIAL</a:t>
            </a:r>
          </a:p>
        </p:txBody>
      </p:sp>
    </p:spTree>
    <p:extLst>
      <p:ext uri="{BB962C8B-B14F-4D97-AF65-F5344CB8AC3E}">
        <p14:creationId xmlns:p14="http://schemas.microsoft.com/office/powerpoint/2010/main" val="324220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45058" name="Picture 2" descr="Fibrilação atrial - anticoagular ou não? Fluxograma para facilitar a  decisão - CardioPapers">
            <a:extLst>
              <a:ext uri="{FF2B5EF4-FFF2-40B4-BE49-F238E27FC236}">
                <a16:creationId xmlns:a16="http://schemas.microsoft.com/office/drawing/2014/main" id="{409184AA-A16A-4DA0-9FE3-D7A4AC9A7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333500"/>
            <a:ext cx="10744200" cy="8686800"/>
          </a:xfrm>
          <a:prstGeom prst="rect">
            <a:avLst/>
          </a:prstGeom>
          <a:noFill/>
          <a:ln w="76200">
            <a:solidFill>
              <a:srgbClr val="00B050"/>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F9727C21-BD57-4206-AAA7-AFD39FA8F2ED}"/>
              </a:ext>
            </a:extLst>
          </p:cNvPr>
          <p:cNvSpPr txBox="1"/>
          <p:nvPr/>
        </p:nvSpPr>
        <p:spPr>
          <a:xfrm>
            <a:off x="1524000" y="571500"/>
            <a:ext cx="10210800" cy="461665"/>
          </a:xfrm>
          <a:prstGeom prst="rect">
            <a:avLst/>
          </a:prstGeom>
          <a:noFill/>
          <a:ln w="57150">
            <a:solidFill>
              <a:srgbClr val="00B050"/>
            </a:solidFill>
          </a:ln>
        </p:spPr>
        <p:txBody>
          <a:bodyPr wrap="square" rtlCol="0">
            <a:spAutoFit/>
          </a:bodyPr>
          <a:lstStyle/>
          <a:p>
            <a:r>
              <a:rPr lang="pt-BR" sz="2400" b="1" dirty="0">
                <a:solidFill>
                  <a:srgbClr val="FF0000"/>
                </a:solidFill>
              </a:rPr>
              <a:t>ANTICOAGULAÇÃO NA FIBRILAÇÃO ATRIAL E FLUTTER ATRIAL</a:t>
            </a:r>
          </a:p>
        </p:txBody>
      </p:sp>
    </p:spTree>
    <p:extLst>
      <p:ext uri="{BB962C8B-B14F-4D97-AF65-F5344CB8AC3E}">
        <p14:creationId xmlns:p14="http://schemas.microsoft.com/office/powerpoint/2010/main" val="3354883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17410" name="Picture 2" descr="Ciclo cardíaco  ilustração stock">
            <a:extLst>
              <a:ext uri="{FF2B5EF4-FFF2-40B4-BE49-F238E27FC236}">
                <a16:creationId xmlns:a16="http://schemas.microsoft.com/office/drawing/2014/main" id="{928ED00F-CB02-4A27-9579-D6254CCBC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81301"/>
            <a:ext cx="12420599" cy="6858000"/>
          </a:xfrm>
          <a:prstGeom prst="rect">
            <a:avLst/>
          </a:prstGeom>
          <a:noFill/>
          <a:ln w="57150">
            <a:solidFill>
              <a:srgbClr val="0070C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585387A0-11A1-4C6C-AAF2-9BE68C34D5EF}"/>
              </a:ext>
            </a:extLst>
          </p:cNvPr>
          <p:cNvSpPr txBox="1"/>
          <p:nvPr/>
        </p:nvSpPr>
        <p:spPr>
          <a:xfrm>
            <a:off x="990600" y="876300"/>
            <a:ext cx="10820399" cy="1200329"/>
          </a:xfrm>
          <a:prstGeom prst="rect">
            <a:avLst/>
          </a:prstGeom>
          <a:noFill/>
          <a:ln w="38100">
            <a:solidFill>
              <a:srgbClr val="00B0F0"/>
            </a:solidFill>
          </a:ln>
        </p:spPr>
        <p:txBody>
          <a:bodyPr wrap="square" rtlCol="0">
            <a:spAutoFit/>
          </a:bodyPr>
          <a:lstStyle/>
          <a:p>
            <a:pPr algn="ctr"/>
            <a:r>
              <a:rPr lang="pt-BR" sz="2400" b="1" dirty="0">
                <a:solidFill>
                  <a:srgbClr val="FF0000"/>
                </a:solidFill>
              </a:rPr>
              <a:t>SEQUÊNCIA DE CONDUÇÃO DO ESTÍMULO ELÉTRICO NO </a:t>
            </a:r>
          </a:p>
          <a:p>
            <a:pPr algn="ctr"/>
            <a:r>
              <a:rPr lang="pt-BR" sz="2400" b="1" dirty="0">
                <a:solidFill>
                  <a:srgbClr val="FF0000"/>
                </a:solidFill>
              </a:rPr>
              <a:t>SISTEMA DE CONDUÇÃO CARDÍACO</a:t>
            </a:r>
          </a:p>
          <a:p>
            <a:pPr algn="ctr"/>
            <a:r>
              <a:rPr lang="pt-BR" sz="2400" b="1" dirty="0">
                <a:solidFill>
                  <a:srgbClr val="FF0000"/>
                </a:solidFill>
              </a:rPr>
              <a:t>E SUA CORRESPONDÊNCIA NO TRAÇADO DO ELETROCARDIOGRAMA</a:t>
            </a:r>
          </a:p>
        </p:txBody>
      </p:sp>
    </p:spTree>
    <p:extLst>
      <p:ext uri="{BB962C8B-B14F-4D97-AF65-F5344CB8AC3E}">
        <p14:creationId xmlns:p14="http://schemas.microsoft.com/office/powerpoint/2010/main" val="2296618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33794" name="Picture 2" descr="ABC Cardiol">
            <a:extLst>
              <a:ext uri="{FF2B5EF4-FFF2-40B4-BE49-F238E27FC236}">
                <a16:creationId xmlns:a16="http://schemas.microsoft.com/office/drawing/2014/main" id="{C0DE99B9-5457-4C6F-8BB7-D6282658AB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654" y="1287012"/>
            <a:ext cx="10439400" cy="8537319"/>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21EBB070-7CA0-4C85-AB8F-EE7AB4F0BA34}"/>
              </a:ext>
            </a:extLst>
          </p:cNvPr>
          <p:cNvSpPr txBox="1"/>
          <p:nvPr/>
        </p:nvSpPr>
        <p:spPr>
          <a:xfrm>
            <a:off x="1676400" y="342900"/>
            <a:ext cx="9177128" cy="523220"/>
          </a:xfrm>
          <a:prstGeom prst="rect">
            <a:avLst/>
          </a:prstGeom>
          <a:noFill/>
          <a:ln w="38100">
            <a:solidFill>
              <a:srgbClr val="00B050"/>
            </a:solidFill>
          </a:ln>
        </p:spPr>
        <p:txBody>
          <a:bodyPr wrap="square" rtlCol="0">
            <a:spAutoFit/>
          </a:bodyPr>
          <a:lstStyle/>
          <a:p>
            <a:r>
              <a:rPr lang="pt-BR" sz="2800" b="1" dirty="0">
                <a:solidFill>
                  <a:srgbClr val="FF0000"/>
                </a:solidFill>
              </a:rPr>
              <a:t>TRATAMENTO TAQUICARDIA COM QRS ESTREITO</a:t>
            </a:r>
          </a:p>
        </p:txBody>
      </p:sp>
      <p:sp>
        <p:nvSpPr>
          <p:cNvPr id="9" name="Retângulo 8">
            <a:extLst>
              <a:ext uri="{FF2B5EF4-FFF2-40B4-BE49-F238E27FC236}">
                <a16:creationId xmlns:a16="http://schemas.microsoft.com/office/drawing/2014/main" id="{744C7CDD-DDFE-4158-AD94-E55955EFC80C}"/>
              </a:ext>
            </a:extLst>
          </p:cNvPr>
          <p:cNvSpPr/>
          <p:nvPr/>
        </p:nvSpPr>
        <p:spPr>
          <a:xfrm>
            <a:off x="1905000" y="9334500"/>
            <a:ext cx="2286000" cy="152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05962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3"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24578" name="Picture 2" descr="SciELO - Brasil - Atualização da Diretriz de Ressuscitação Cardiopulmonar e  Cuidados Cardiovasculares de Emergência da Sociedade Brasileira de  Cardiologia - 2019 Atualização da Diretriz de Ressuscitação Cardiopulmonar  e Cuidados Cardiovasculares de">
            <a:extLst>
              <a:ext uri="{FF2B5EF4-FFF2-40B4-BE49-F238E27FC236}">
                <a16:creationId xmlns:a16="http://schemas.microsoft.com/office/drawing/2014/main" id="{A3459BB8-FFDC-4BA7-8D39-0A39075D6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05" y="1028700"/>
            <a:ext cx="11785156" cy="891540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D5877B71-18A9-4F30-BD7D-93065D20E4ED}"/>
              </a:ext>
            </a:extLst>
          </p:cNvPr>
          <p:cNvSpPr txBox="1"/>
          <p:nvPr/>
        </p:nvSpPr>
        <p:spPr>
          <a:xfrm>
            <a:off x="1676400" y="342900"/>
            <a:ext cx="9177128" cy="523220"/>
          </a:xfrm>
          <a:prstGeom prst="rect">
            <a:avLst/>
          </a:prstGeom>
          <a:noFill/>
          <a:ln w="38100">
            <a:solidFill>
              <a:srgbClr val="00B050"/>
            </a:solidFill>
          </a:ln>
        </p:spPr>
        <p:txBody>
          <a:bodyPr wrap="square" rtlCol="0">
            <a:spAutoFit/>
          </a:bodyPr>
          <a:lstStyle/>
          <a:p>
            <a:r>
              <a:rPr lang="pt-BR" sz="2800" b="1" dirty="0">
                <a:solidFill>
                  <a:srgbClr val="FF0000"/>
                </a:solidFill>
              </a:rPr>
              <a:t>TRATAMENTO TAQUICARDIA COM QRS LARGO</a:t>
            </a:r>
          </a:p>
        </p:txBody>
      </p:sp>
      <p:sp>
        <p:nvSpPr>
          <p:cNvPr id="10" name="Retângulo 9">
            <a:extLst>
              <a:ext uri="{FF2B5EF4-FFF2-40B4-BE49-F238E27FC236}">
                <a16:creationId xmlns:a16="http://schemas.microsoft.com/office/drawing/2014/main" id="{FCCC1E2E-110C-4DB9-968D-3FB3FDADC532}"/>
              </a:ext>
            </a:extLst>
          </p:cNvPr>
          <p:cNvSpPr/>
          <p:nvPr/>
        </p:nvSpPr>
        <p:spPr>
          <a:xfrm>
            <a:off x="5791200" y="9486900"/>
            <a:ext cx="2286000" cy="152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TBVVTV</a:t>
            </a:r>
          </a:p>
        </p:txBody>
      </p:sp>
      <p:sp>
        <p:nvSpPr>
          <p:cNvPr id="9" name="CaixaDeTexto 8">
            <a:extLst>
              <a:ext uri="{FF2B5EF4-FFF2-40B4-BE49-F238E27FC236}">
                <a16:creationId xmlns:a16="http://schemas.microsoft.com/office/drawing/2014/main" id="{B49B59C7-B8F5-44AB-ABDC-5EBA5611C374}"/>
              </a:ext>
            </a:extLst>
          </p:cNvPr>
          <p:cNvSpPr txBox="1"/>
          <p:nvPr/>
        </p:nvSpPr>
        <p:spPr>
          <a:xfrm>
            <a:off x="5791200" y="7810500"/>
            <a:ext cx="3352800" cy="369332"/>
          </a:xfrm>
          <a:prstGeom prst="rect">
            <a:avLst/>
          </a:prstGeom>
          <a:noFill/>
          <a:ln w="38100">
            <a:solidFill>
              <a:srgbClr val="00B0F0"/>
            </a:solidFill>
          </a:ln>
        </p:spPr>
        <p:txBody>
          <a:bodyPr wrap="square" rtlCol="0">
            <a:spAutoFit/>
          </a:bodyPr>
          <a:lstStyle/>
          <a:p>
            <a:pPr algn="ctr"/>
            <a:r>
              <a:rPr lang="pt-BR" dirty="0"/>
              <a:t>Opção: Lidocaína IV para TV</a:t>
            </a:r>
          </a:p>
        </p:txBody>
      </p:sp>
      <p:sp>
        <p:nvSpPr>
          <p:cNvPr id="7" name="CaixaDeTexto 6">
            <a:extLst>
              <a:ext uri="{FF2B5EF4-FFF2-40B4-BE49-F238E27FC236}">
                <a16:creationId xmlns:a16="http://schemas.microsoft.com/office/drawing/2014/main" id="{9F54AA37-754E-40E4-BDFD-C7B4BB579A40}"/>
              </a:ext>
            </a:extLst>
          </p:cNvPr>
          <p:cNvSpPr txBox="1"/>
          <p:nvPr/>
        </p:nvSpPr>
        <p:spPr>
          <a:xfrm>
            <a:off x="13258800" y="5143500"/>
            <a:ext cx="4038600" cy="646331"/>
          </a:xfrm>
          <a:prstGeom prst="rect">
            <a:avLst/>
          </a:prstGeom>
          <a:noFill/>
          <a:ln w="38100">
            <a:solidFill>
              <a:srgbClr val="FF0000"/>
            </a:solidFill>
          </a:ln>
        </p:spPr>
        <p:txBody>
          <a:bodyPr wrap="square" rtlCol="0">
            <a:spAutoFit/>
          </a:bodyPr>
          <a:lstStyle/>
          <a:p>
            <a:r>
              <a:rPr lang="pt-BR" dirty="0"/>
              <a:t>TAQUICARDIA VENTRICULAR =&gt; CARDIOVERSÃO 300-360 Joules</a:t>
            </a:r>
          </a:p>
        </p:txBody>
      </p:sp>
    </p:spTree>
    <p:extLst>
      <p:ext uri="{BB962C8B-B14F-4D97-AF65-F5344CB8AC3E}">
        <p14:creationId xmlns:p14="http://schemas.microsoft.com/office/powerpoint/2010/main" val="3013116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32770" name="Picture 2" descr="MedicinaNET">
            <a:extLst>
              <a:ext uri="{FF2B5EF4-FFF2-40B4-BE49-F238E27FC236}">
                <a16:creationId xmlns:a16="http://schemas.microsoft.com/office/drawing/2014/main" id="{4BE1F643-76E3-43C5-AFA8-327215B3F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54299"/>
            <a:ext cx="9829799" cy="8001000"/>
          </a:xfrm>
          <a:prstGeom prst="rect">
            <a:avLst/>
          </a:prstGeom>
          <a:noFill/>
          <a:ln w="57150">
            <a:solidFill>
              <a:srgbClr val="00B0F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6D61BF5-8612-4A63-8DE8-8F565485DB15}"/>
              </a:ext>
            </a:extLst>
          </p:cNvPr>
          <p:cNvSpPr txBox="1"/>
          <p:nvPr/>
        </p:nvSpPr>
        <p:spPr>
          <a:xfrm>
            <a:off x="9584677" y="8464313"/>
            <a:ext cx="1475037" cy="536776"/>
          </a:xfrm>
          <a:prstGeom prst="rect">
            <a:avLst/>
          </a:prstGeom>
          <a:noFill/>
          <a:ln w="57150">
            <a:solidFill>
              <a:srgbClr val="00B050"/>
            </a:solidFill>
          </a:ln>
        </p:spPr>
        <p:txBody>
          <a:bodyPr wrap="square" rtlCol="0">
            <a:spAutoFit/>
          </a:bodyPr>
          <a:lstStyle/>
          <a:p>
            <a:endParaRPr lang="pt-BR" dirty="0"/>
          </a:p>
        </p:txBody>
      </p:sp>
      <p:sp>
        <p:nvSpPr>
          <p:cNvPr id="8" name="Seta: para a Esquerda 7">
            <a:extLst>
              <a:ext uri="{FF2B5EF4-FFF2-40B4-BE49-F238E27FC236}">
                <a16:creationId xmlns:a16="http://schemas.microsoft.com/office/drawing/2014/main" id="{A6559D13-FB1E-4ABB-B4AB-5A935A081880}"/>
              </a:ext>
            </a:extLst>
          </p:cNvPr>
          <p:cNvSpPr/>
          <p:nvPr/>
        </p:nvSpPr>
        <p:spPr>
          <a:xfrm>
            <a:off x="9095333" y="8572500"/>
            <a:ext cx="381000" cy="376309"/>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0469BE36-18DC-41D6-B7AB-E8E86609D327}"/>
              </a:ext>
            </a:extLst>
          </p:cNvPr>
          <p:cNvSpPr txBox="1"/>
          <p:nvPr/>
        </p:nvSpPr>
        <p:spPr>
          <a:xfrm flipH="1">
            <a:off x="9601200" y="8572500"/>
            <a:ext cx="1475037" cy="369332"/>
          </a:xfrm>
          <a:prstGeom prst="rect">
            <a:avLst/>
          </a:prstGeom>
          <a:noFill/>
        </p:spPr>
        <p:txBody>
          <a:bodyPr wrap="square" rtlCol="0">
            <a:spAutoFit/>
          </a:bodyPr>
          <a:lstStyle/>
          <a:p>
            <a:r>
              <a:rPr lang="pt-BR" dirty="0"/>
              <a:t>Amiodarona</a:t>
            </a:r>
          </a:p>
        </p:txBody>
      </p:sp>
      <p:sp>
        <p:nvSpPr>
          <p:cNvPr id="12" name="CaixaDeTexto 11">
            <a:extLst>
              <a:ext uri="{FF2B5EF4-FFF2-40B4-BE49-F238E27FC236}">
                <a16:creationId xmlns:a16="http://schemas.microsoft.com/office/drawing/2014/main" id="{93D9A693-90A1-423E-8F33-2F07C2FF223C}"/>
              </a:ext>
            </a:extLst>
          </p:cNvPr>
          <p:cNvSpPr txBox="1"/>
          <p:nvPr/>
        </p:nvSpPr>
        <p:spPr>
          <a:xfrm>
            <a:off x="1676400" y="342900"/>
            <a:ext cx="9088582" cy="954107"/>
          </a:xfrm>
          <a:prstGeom prst="rect">
            <a:avLst/>
          </a:prstGeom>
          <a:noFill/>
          <a:ln w="57150">
            <a:solidFill>
              <a:srgbClr val="00B050"/>
            </a:solidFill>
          </a:ln>
        </p:spPr>
        <p:txBody>
          <a:bodyPr wrap="square" rtlCol="0">
            <a:spAutoFit/>
          </a:bodyPr>
          <a:lstStyle/>
          <a:p>
            <a:pPr algn="ctr"/>
            <a:r>
              <a:rPr lang="pt-BR" sz="2800" b="1" dirty="0">
                <a:solidFill>
                  <a:srgbClr val="FF0000"/>
                </a:solidFill>
              </a:rPr>
              <a:t>TRATAMENTO TAQUICARDIA REGULAR ESTÁVEL</a:t>
            </a:r>
          </a:p>
          <a:p>
            <a:pPr algn="ctr"/>
            <a:r>
              <a:rPr lang="pt-BR" sz="2800" b="1" dirty="0">
                <a:solidFill>
                  <a:srgbClr val="FF0000"/>
                </a:solidFill>
              </a:rPr>
              <a:t>COM QRS ESTREITO E QRS LARGO</a:t>
            </a:r>
          </a:p>
        </p:txBody>
      </p:sp>
    </p:spTree>
    <p:extLst>
      <p:ext uri="{BB962C8B-B14F-4D97-AF65-F5344CB8AC3E}">
        <p14:creationId xmlns:p14="http://schemas.microsoft.com/office/powerpoint/2010/main" val="3423180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20482" name="Picture 2" descr="Arritmias emergencias - Emergências">
            <a:extLst>
              <a:ext uri="{FF2B5EF4-FFF2-40B4-BE49-F238E27FC236}">
                <a16:creationId xmlns:a16="http://schemas.microsoft.com/office/drawing/2014/main" id="{EBC44B75-E544-4F9D-9FC7-7BC9266C5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490" y="2857500"/>
            <a:ext cx="10238509" cy="6228961"/>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1C847C45-E369-4C1A-A47F-BF522D517342}"/>
              </a:ext>
            </a:extLst>
          </p:cNvPr>
          <p:cNvSpPr txBox="1"/>
          <p:nvPr/>
        </p:nvSpPr>
        <p:spPr>
          <a:xfrm>
            <a:off x="1828800" y="842585"/>
            <a:ext cx="9088582" cy="1384995"/>
          </a:xfrm>
          <a:prstGeom prst="rect">
            <a:avLst/>
          </a:prstGeom>
          <a:noFill/>
          <a:ln w="57150">
            <a:solidFill>
              <a:srgbClr val="00B050"/>
            </a:solidFill>
          </a:ln>
        </p:spPr>
        <p:txBody>
          <a:bodyPr wrap="square" rtlCol="0">
            <a:spAutoFit/>
          </a:bodyPr>
          <a:lstStyle/>
          <a:p>
            <a:pPr algn="ctr"/>
            <a:r>
              <a:rPr lang="pt-BR" sz="2800" b="1" dirty="0">
                <a:solidFill>
                  <a:srgbClr val="FF0000"/>
                </a:solidFill>
              </a:rPr>
              <a:t>TRATAMENTO TAQUICARDIA ESTÁVEL</a:t>
            </a:r>
          </a:p>
          <a:p>
            <a:pPr algn="ctr"/>
            <a:r>
              <a:rPr lang="pt-BR" sz="2800" b="1" dirty="0">
                <a:solidFill>
                  <a:srgbClr val="FF0000"/>
                </a:solidFill>
              </a:rPr>
              <a:t>COM QRS ESTREITO E QRS LARGO</a:t>
            </a:r>
          </a:p>
          <a:p>
            <a:pPr algn="ctr"/>
            <a:r>
              <a:rPr lang="pt-BR" sz="2800" b="1" dirty="0">
                <a:solidFill>
                  <a:srgbClr val="0070C0"/>
                </a:solidFill>
              </a:rPr>
              <a:t>REGULAR OU IRREGULAR</a:t>
            </a:r>
          </a:p>
        </p:txBody>
      </p:sp>
    </p:spTree>
    <p:extLst>
      <p:ext uri="{BB962C8B-B14F-4D97-AF65-F5344CB8AC3E}">
        <p14:creationId xmlns:p14="http://schemas.microsoft.com/office/powerpoint/2010/main" val="298355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27656" name="Picture 8" descr="Cardioversão x-desfibrilação-guilherme-goldfeder">
            <a:extLst>
              <a:ext uri="{FF2B5EF4-FFF2-40B4-BE49-F238E27FC236}">
                <a16:creationId xmlns:a16="http://schemas.microsoft.com/office/drawing/2014/main" id="{FD46270A-CAE2-4990-9CCF-6B745AE8E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070" y="4584335"/>
            <a:ext cx="5572760" cy="4902565"/>
          </a:xfrm>
          <a:prstGeom prst="rect">
            <a:avLst/>
          </a:prstGeom>
          <a:noFill/>
          <a:ln w="57150">
            <a:solidFill>
              <a:srgbClr val="C00000"/>
            </a:solidFill>
          </a:ln>
          <a:extLst>
            <a:ext uri="{909E8E84-426E-40DD-AFC4-6F175D3DCCD1}">
              <a14:hiddenFill xmlns:a14="http://schemas.microsoft.com/office/drawing/2010/main">
                <a:solidFill>
                  <a:srgbClr val="FFFFFF"/>
                </a:solidFill>
              </a14:hiddenFill>
            </a:ext>
          </a:extLst>
        </p:spPr>
      </p:pic>
      <p:pic>
        <p:nvPicPr>
          <p:cNvPr id="27658" name="Picture 10" descr="Desfibrilação e cardioversão">
            <a:extLst>
              <a:ext uri="{FF2B5EF4-FFF2-40B4-BE49-F238E27FC236}">
                <a16:creationId xmlns:a16="http://schemas.microsoft.com/office/drawing/2014/main" id="{7B017408-87E1-40F1-B30A-A8C38B66C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414" y="4584335"/>
            <a:ext cx="6401493" cy="4735826"/>
          </a:xfrm>
          <a:prstGeom prst="rect">
            <a:avLst/>
          </a:prstGeom>
          <a:noFill/>
          <a:ln w="57150">
            <a:solidFill>
              <a:srgbClr val="A86ED4"/>
            </a:solidFill>
          </a:ln>
          <a:extLst>
            <a:ext uri="{909E8E84-426E-40DD-AFC4-6F175D3DCCD1}">
              <a14:hiddenFill xmlns:a14="http://schemas.microsoft.com/office/drawing/2010/main">
                <a:solidFill>
                  <a:srgbClr val="FFFFFF"/>
                </a:solidFill>
              </a14:hiddenFill>
            </a:ext>
          </a:extLst>
        </p:spPr>
      </p:pic>
      <p:pic>
        <p:nvPicPr>
          <p:cNvPr id="13" name="Picture 2" descr="Episódio 5 - Taquicardias Supraventriculares - Emergência Simm">
            <a:extLst>
              <a:ext uri="{FF2B5EF4-FFF2-40B4-BE49-F238E27FC236}">
                <a16:creationId xmlns:a16="http://schemas.microsoft.com/office/drawing/2014/main" id="{6212D4A8-0538-42C9-BECA-77C76DD32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582006"/>
            <a:ext cx="8991600" cy="326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5918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25602" name="Picture 2" descr="gniazdo elektryczne Podkradać abstrakcyjny coletes para monitorizar o  batimento cardíaco Rozjaśnić Wyraźny Skarga">
            <a:extLst>
              <a:ext uri="{FF2B5EF4-FFF2-40B4-BE49-F238E27FC236}">
                <a16:creationId xmlns:a16="http://schemas.microsoft.com/office/drawing/2014/main" id="{6EDF70E1-DF95-41F5-8E4C-560364AF09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99" y="1166461"/>
            <a:ext cx="11861357" cy="8396639"/>
          </a:xfrm>
          <a:prstGeom prst="rect">
            <a:avLst/>
          </a:prstGeom>
          <a:noFill/>
          <a:ln w="38100">
            <a:solidFill>
              <a:srgbClr val="0070C0"/>
            </a:solidFill>
          </a:ln>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BA61084A-A5F6-4F0B-9E52-BA7A83247CE1}"/>
              </a:ext>
            </a:extLst>
          </p:cNvPr>
          <p:cNvSpPr txBox="1"/>
          <p:nvPr/>
        </p:nvSpPr>
        <p:spPr>
          <a:xfrm>
            <a:off x="2017157" y="342900"/>
            <a:ext cx="7599218" cy="523220"/>
          </a:xfrm>
          <a:prstGeom prst="rect">
            <a:avLst/>
          </a:prstGeom>
          <a:noFill/>
          <a:ln w="38100">
            <a:solidFill>
              <a:srgbClr val="00B050"/>
            </a:solidFill>
          </a:ln>
        </p:spPr>
        <p:txBody>
          <a:bodyPr wrap="square" rtlCol="0">
            <a:spAutoFit/>
          </a:bodyPr>
          <a:lstStyle/>
          <a:p>
            <a:pPr algn="ctr"/>
            <a:r>
              <a:rPr lang="pt-BR" sz="2800" b="1" dirty="0">
                <a:solidFill>
                  <a:srgbClr val="FF0000"/>
                </a:solidFill>
              </a:rPr>
              <a:t>TRATAMENTO DAS BRADIARRITMIAS</a:t>
            </a:r>
          </a:p>
        </p:txBody>
      </p:sp>
    </p:spTree>
    <p:extLst>
      <p:ext uri="{BB962C8B-B14F-4D97-AF65-F5344CB8AC3E}">
        <p14:creationId xmlns:p14="http://schemas.microsoft.com/office/powerpoint/2010/main" val="1786433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28678" name="Picture 6" descr="Bradiarritmias e PCR - Bradiarritmias e PCR Bradicardia Sinusal Tem p  positiva em D2? Cada p é - StuDocu">
            <a:extLst>
              <a:ext uri="{FF2B5EF4-FFF2-40B4-BE49-F238E27FC236}">
                <a16:creationId xmlns:a16="http://schemas.microsoft.com/office/drawing/2014/main" id="{6DE85AC0-0888-4331-9034-F87289B74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110" y="899617"/>
            <a:ext cx="11179175" cy="9196884"/>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pic>
        <p:nvPicPr>
          <p:cNvPr id="28680" name="Picture 8" descr="Arritimias cardíacas">
            <a:extLst>
              <a:ext uri="{FF2B5EF4-FFF2-40B4-BE49-F238E27FC236}">
                <a16:creationId xmlns:a16="http://schemas.microsoft.com/office/drawing/2014/main" id="{68604CA2-AFA9-49B1-BD74-D27D2EC68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3400" y="3925076"/>
            <a:ext cx="4918067" cy="4114024"/>
          </a:xfrm>
          <a:prstGeom prst="rect">
            <a:avLst/>
          </a:prstGeom>
          <a:noFill/>
          <a:ln w="57150">
            <a:solidFill>
              <a:srgbClr val="00B0F0"/>
            </a:solidFill>
          </a:ln>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870136A9-9603-46FE-8294-C564F54CDCF3}"/>
              </a:ext>
            </a:extLst>
          </p:cNvPr>
          <p:cNvSpPr/>
          <p:nvPr/>
        </p:nvSpPr>
        <p:spPr>
          <a:xfrm>
            <a:off x="2133600" y="8648700"/>
            <a:ext cx="4267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D7EAED6C-8077-4D26-A19E-34111E03F17F}"/>
              </a:ext>
            </a:extLst>
          </p:cNvPr>
          <p:cNvSpPr txBox="1"/>
          <p:nvPr/>
        </p:nvSpPr>
        <p:spPr>
          <a:xfrm>
            <a:off x="2017157" y="190500"/>
            <a:ext cx="7599218" cy="523220"/>
          </a:xfrm>
          <a:prstGeom prst="rect">
            <a:avLst/>
          </a:prstGeom>
          <a:noFill/>
          <a:ln w="38100">
            <a:solidFill>
              <a:srgbClr val="00B050"/>
            </a:solidFill>
          </a:ln>
        </p:spPr>
        <p:txBody>
          <a:bodyPr wrap="square" rtlCol="0">
            <a:spAutoFit/>
          </a:bodyPr>
          <a:lstStyle/>
          <a:p>
            <a:pPr algn="ctr"/>
            <a:r>
              <a:rPr lang="pt-BR" sz="2800" b="1" dirty="0">
                <a:solidFill>
                  <a:srgbClr val="FF0000"/>
                </a:solidFill>
              </a:rPr>
              <a:t>TRATAMENTO DAS BRADIARRITMIAS</a:t>
            </a:r>
          </a:p>
        </p:txBody>
      </p:sp>
      <p:sp>
        <p:nvSpPr>
          <p:cNvPr id="8" name="Retângulo 7">
            <a:extLst>
              <a:ext uri="{FF2B5EF4-FFF2-40B4-BE49-F238E27FC236}">
                <a16:creationId xmlns:a16="http://schemas.microsoft.com/office/drawing/2014/main" id="{059F4498-99A4-4EA2-9081-469CF7C65371}"/>
              </a:ext>
            </a:extLst>
          </p:cNvPr>
          <p:cNvSpPr/>
          <p:nvPr/>
        </p:nvSpPr>
        <p:spPr>
          <a:xfrm>
            <a:off x="2133600" y="8953500"/>
            <a:ext cx="4267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00024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7" name="CaixaDeTexto 6">
            <a:extLst>
              <a:ext uri="{FF2B5EF4-FFF2-40B4-BE49-F238E27FC236}">
                <a16:creationId xmlns:a16="http://schemas.microsoft.com/office/drawing/2014/main" id="{468434A3-7B4A-4C35-87AB-AD92E8EB3ABD}"/>
              </a:ext>
            </a:extLst>
          </p:cNvPr>
          <p:cNvSpPr txBox="1"/>
          <p:nvPr/>
        </p:nvSpPr>
        <p:spPr>
          <a:xfrm>
            <a:off x="2017157" y="900545"/>
            <a:ext cx="7599218" cy="523220"/>
          </a:xfrm>
          <a:prstGeom prst="rect">
            <a:avLst/>
          </a:prstGeom>
          <a:noFill/>
          <a:ln w="38100">
            <a:solidFill>
              <a:srgbClr val="00B050"/>
            </a:solidFill>
          </a:ln>
        </p:spPr>
        <p:txBody>
          <a:bodyPr wrap="square" rtlCol="0">
            <a:spAutoFit/>
          </a:bodyPr>
          <a:lstStyle/>
          <a:p>
            <a:pPr algn="ctr"/>
            <a:r>
              <a:rPr lang="pt-BR" sz="2800" b="1" dirty="0">
                <a:solidFill>
                  <a:srgbClr val="FF0000"/>
                </a:solidFill>
              </a:rPr>
              <a:t>TRATAMENTO DAS BRADIARRITMIAS</a:t>
            </a:r>
          </a:p>
        </p:txBody>
      </p:sp>
      <p:sp>
        <p:nvSpPr>
          <p:cNvPr id="8" name="CaixaDeTexto 7">
            <a:extLst>
              <a:ext uri="{FF2B5EF4-FFF2-40B4-BE49-F238E27FC236}">
                <a16:creationId xmlns:a16="http://schemas.microsoft.com/office/drawing/2014/main" id="{C9F20A7C-CF53-4D3A-8F57-059CCCCA1BA9}"/>
              </a:ext>
            </a:extLst>
          </p:cNvPr>
          <p:cNvSpPr txBox="1"/>
          <p:nvPr/>
        </p:nvSpPr>
        <p:spPr>
          <a:xfrm>
            <a:off x="1371600" y="2251825"/>
            <a:ext cx="8991600" cy="3046988"/>
          </a:xfrm>
          <a:prstGeom prst="rect">
            <a:avLst/>
          </a:prstGeom>
          <a:noFill/>
          <a:ln w="57150">
            <a:solidFill>
              <a:srgbClr val="FF0000"/>
            </a:solidFill>
          </a:ln>
        </p:spPr>
        <p:txBody>
          <a:bodyPr wrap="square" rtlCol="0">
            <a:spAutoFit/>
          </a:bodyPr>
          <a:lstStyle/>
          <a:p>
            <a:pPr marL="285750" indent="-285750">
              <a:buFontTx/>
              <a:buChar char="-"/>
            </a:pPr>
            <a:r>
              <a:rPr lang="pt-BR" sz="2400" b="1" dirty="0">
                <a:solidFill>
                  <a:srgbClr val="00B050"/>
                </a:solidFill>
              </a:rPr>
              <a:t>SUSPENDER DROGAS QUE CAUSAM BRADICARDIA </a:t>
            </a:r>
            <a:r>
              <a:rPr lang="pt-BR" sz="2400" b="1" dirty="0"/>
              <a:t>: betabloqueadores, digital, </a:t>
            </a:r>
            <a:r>
              <a:rPr lang="pt-BR" sz="2400" b="1" dirty="0" err="1"/>
              <a:t>verapamil</a:t>
            </a:r>
            <a:r>
              <a:rPr lang="pt-BR" sz="2400" b="1" dirty="0"/>
              <a:t>, </a:t>
            </a:r>
            <a:r>
              <a:rPr lang="pt-BR" sz="2400" b="1" dirty="0" err="1"/>
              <a:t>diltiazem</a:t>
            </a:r>
            <a:r>
              <a:rPr lang="pt-BR" sz="2400" b="1" dirty="0"/>
              <a:t>, amiodarona, </a:t>
            </a:r>
            <a:r>
              <a:rPr lang="pt-BR" sz="2400" b="1" dirty="0" err="1"/>
              <a:t>propafenona</a:t>
            </a:r>
            <a:r>
              <a:rPr lang="pt-BR" sz="2400" b="1" dirty="0"/>
              <a:t>, </a:t>
            </a:r>
            <a:r>
              <a:rPr lang="pt-BR" sz="2400" b="1" dirty="0" err="1"/>
              <a:t>sotalol</a:t>
            </a:r>
            <a:endParaRPr lang="pt-BR" sz="2400" b="1" dirty="0"/>
          </a:p>
          <a:p>
            <a:endParaRPr lang="pt-BR" sz="2400" b="1" dirty="0"/>
          </a:p>
          <a:p>
            <a:pPr marL="285750" indent="-285750">
              <a:buFontTx/>
              <a:buChar char="-"/>
            </a:pPr>
            <a:r>
              <a:rPr lang="pt-BR" sz="2400" b="1" dirty="0">
                <a:solidFill>
                  <a:srgbClr val="0070C0"/>
                </a:solidFill>
              </a:rPr>
              <a:t>MARCAPASSO PROVISÓRIO </a:t>
            </a:r>
            <a:r>
              <a:rPr lang="pt-BR" sz="2400" b="1" dirty="0"/>
              <a:t>– se instável</a:t>
            </a:r>
          </a:p>
          <a:p>
            <a:endParaRPr lang="pt-BR" sz="2400" b="1" dirty="0"/>
          </a:p>
          <a:p>
            <a:pPr marL="285750" indent="-285750">
              <a:buFontTx/>
              <a:buChar char="-"/>
            </a:pPr>
            <a:r>
              <a:rPr lang="pt-BR" sz="2400" b="1" dirty="0">
                <a:solidFill>
                  <a:srgbClr val="CC00CC"/>
                </a:solidFill>
              </a:rPr>
              <a:t>MARCAPASSOMI DEFINITIVO </a:t>
            </a:r>
            <a:r>
              <a:rPr lang="pt-BR" sz="2400" b="1" dirty="0"/>
              <a:t>– se estável ou após Marcapasso Provisório se não reverteu a causa</a:t>
            </a:r>
          </a:p>
        </p:txBody>
      </p:sp>
      <p:sp>
        <p:nvSpPr>
          <p:cNvPr id="11" name="CaixaDeTexto 10">
            <a:extLst>
              <a:ext uri="{FF2B5EF4-FFF2-40B4-BE49-F238E27FC236}">
                <a16:creationId xmlns:a16="http://schemas.microsoft.com/office/drawing/2014/main" id="{83BACF44-2688-4EB1-897D-06DA7E9883D7}"/>
              </a:ext>
            </a:extLst>
          </p:cNvPr>
          <p:cNvSpPr txBox="1"/>
          <p:nvPr/>
        </p:nvSpPr>
        <p:spPr>
          <a:xfrm>
            <a:off x="1910733" y="5991880"/>
            <a:ext cx="8229600" cy="523220"/>
          </a:xfrm>
          <a:prstGeom prst="rect">
            <a:avLst/>
          </a:prstGeom>
          <a:noFill/>
          <a:ln w="38100">
            <a:solidFill>
              <a:srgbClr val="00B0F0"/>
            </a:solidFill>
          </a:ln>
        </p:spPr>
        <p:txBody>
          <a:bodyPr wrap="square" rtlCol="0">
            <a:spAutoFit/>
          </a:bodyPr>
          <a:lstStyle/>
          <a:p>
            <a:pPr algn="ctr"/>
            <a:r>
              <a:rPr lang="pt-BR" sz="2800" b="1" dirty="0">
                <a:solidFill>
                  <a:srgbClr val="FF0000"/>
                </a:solidFill>
              </a:rPr>
              <a:t>TRATAMENTO DA SINDROME BRADI- TAQUI</a:t>
            </a:r>
          </a:p>
        </p:txBody>
      </p:sp>
      <p:sp>
        <p:nvSpPr>
          <p:cNvPr id="9" name="CaixaDeTexto 8">
            <a:extLst>
              <a:ext uri="{FF2B5EF4-FFF2-40B4-BE49-F238E27FC236}">
                <a16:creationId xmlns:a16="http://schemas.microsoft.com/office/drawing/2014/main" id="{98420902-895E-4F5E-A1F7-EEC69952A6F2}"/>
              </a:ext>
            </a:extLst>
          </p:cNvPr>
          <p:cNvSpPr txBox="1"/>
          <p:nvPr/>
        </p:nvSpPr>
        <p:spPr>
          <a:xfrm>
            <a:off x="1556249" y="7039269"/>
            <a:ext cx="9340351" cy="1938992"/>
          </a:xfrm>
          <a:prstGeom prst="rect">
            <a:avLst/>
          </a:prstGeom>
          <a:noFill/>
          <a:ln w="57150">
            <a:solidFill>
              <a:srgbClr val="A86ED4"/>
            </a:solidFill>
          </a:ln>
        </p:spPr>
        <p:txBody>
          <a:bodyPr wrap="square" rtlCol="0">
            <a:spAutoFit/>
          </a:bodyPr>
          <a:lstStyle/>
          <a:p>
            <a:pPr marL="285750" indent="-285750">
              <a:buFontTx/>
              <a:buChar char="-"/>
            </a:pPr>
            <a:r>
              <a:rPr lang="pt-BR" sz="2400" b="1" dirty="0">
                <a:solidFill>
                  <a:srgbClr val="00B050"/>
                </a:solidFill>
              </a:rPr>
              <a:t>DROGAS ANTI-ARRÍTMICAS </a:t>
            </a:r>
            <a:r>
              <a:rPr lang="pt-BR" sz="2400" b="1" dirty="0"/>
              <a:t>PARA CONTROLE DOS EPISÓDIOS DE TAQUIARRITMIA SUPRAVENTRICULAR</a:t>
            </a:r>
          </a:p>
          <a:p>
            <a:pPr marL="285750" indent="-285750">
              <a:buFontTx/>
              <a:buChar char="-"/>
            </a:pPr>
            <a:endParaRPr lang="pt-BR" sz="2400" b="1" dirty="0"/>
          </a:p>
          <a:p>
            <a:pPr marL="285750" indent="-285750">
              <a:buFontTx/>
              <a:buChar char="-"/>
            </a:pPr>
            <a:r>
              <a:rPr lang="pt-BR" sz="2400" b="1" dirty="0">
                <a:solidFill>
                  <a:srgbClr val="0070C0"/>
                </a:solidFill>
              </a:rPr>
              <a:t>MARCAPASSO DEFINITIVO</a:t>
            </a:r>
            <a:r>
              <a:rPr lang="pt-BR" sz="2400" b="1" dirty="0"/>
              <a:t> PARA TRATAR OS MOMENTOS DE BRADICARDIA</a:t>
            </a:r>
          </a:p>
        </p:txBody>
      </p:sp>
    </p:spTree>
    <p:extLst>
      <p:ext uri="{BB962C8B-B14F-4D97-AF65-F5344CB8AC3E}">
        <p14:creationId xmlns:p14="http://schemas.microsoft.com/office/powerpoint/2010/main" val="2476278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16386" name="Picture 2" descr="4 ritmos da parada cardiaca - Cardiologia I">
            <a:extLst>
              <a:ext uri="{FF2B5EF4-FFF2-40B4-BE49-F238E27FC236}">
                <a16:creationId xmlns:a16="http://schemas.microsoft.com/office/drawing/2014/main" id="{DD59E5F8-5F41-4EB5-9550-6DDA7990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49" y="1620499"/>
            <a:ext cx="11236621" cy="7391400"/>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308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15362" name="Picture 2" descr="Pin de Vitoria Pétria em Enfermagem | Material de enfermagem, Ritmos  cardíacos, Curso tecnico de enfermagem">
            <a:extLst>
              <a:ext uri="{FF2B5EF4-FFF2-40B4-BE49-F238E27FC236}">
                <a16:creationId xmlns:a16="http://schemas.microsoft.com/office/drawing/2014/main" id="{2F2955CB-9E6C-4D9A-A7DB-9F5496642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14500"/>
            <a:ext cx="9605963" cy="7148512"/>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74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8" name="Imagem 7">
            <a:extLst>
              <a:ext uri="{FF2B5EF4-FFF2-40B4-BE49-F238E27FC236}">
                <a16:creationId xmlns:a16="http://schemas.microsoft.com/office/drawing/2014/main" id="{4647B19A-B3EC-4868-A220-D942EA535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216468"/>
            <a:ext cx="9829800" cy="6705600"/>
          </a:xfrm>
          <a:prstGeom prst="rect">
            <a:avLst/>
          </a:prstGeom>
          <a:ln w="57150">
            <a:solidFill>
              <a:srgbClr val="FF0000"/>
            </a:solidFill>
          </a:ln>
        </p:spPr>
      </p:pic>
      <p:sp>
        <p:nvSpPr>
          <p:cNvPr id="7" name="CaixaDeTexto 6">
            <a:extLst>
              <a:ext uri="{FF2B5EF4-FFF2-40B4-BE49-F238E27FC236}">
                <a16:creationId xmlns:a16="http://schemas.microsoft.com/office/drawing/2014/main" id="{EE256C36-DBBA-4CC4-BF3B-094CC88B3F92}"/>
              </a:ext>
            </a:extLst>
          </p:cNvPr>
          <p:cNvSpPr txBox="1"/>
          <p:nvPr/>
        </p:nvSpPr>
        <p:spPr>
          <a:xfrm>
            <a:off x="4267200" y="800100"/>
            <a:ext cx="5410200" cy="584775"/>
          </a:xfrm>
          <a:prstGeom prst="rect">
            <a:avLst/>
          </a:prstGeom>
          <a:noFill/>
          <a:ln w="38100">
            <a:solidFill>
              <a:schemeClr val="tx1"/>
            </a:solidFill>
          </a:ln>
        </p:spPr>
        <p:txBody>
          <a:bodyPr wrap="square" rtlCol="0">
            <a:spAutoFit/>
          </a:bodyPr>
          <a:lstStyle/>
          <a:p>
            <a:pPr algn="ctr"/>
            <a:r>
              <a:rPr lang="pt-BR" sz="3200" b="1" dirty="0">
                <a:solidFill>
                  <a:srgbClr val="FF0000"/>
                </a:solidFill>
              </a:rPr>
              <a:t>ELETROCARDIOGRAMA </a:t>
            </a:r>
          </a:p>
        </p:txBody>
      </p:sp>
    </p:spTree>
    <p:extLst>
      <p:ext uri="{BB962C8B-B14F-4D97-AF65-F5344CB8AC3E}">
        <p14:creationId xmlns:p14="http://schemas.microsoft.com/office/powerpoint/2010/main" val="1510069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26626" name="Picture 2" descr="Mudanças no suporte avançado de vida 2015 e 2020 ACLS - AHA - Urgência e  Emergência">
            <a:extLst>
              <a:ext uri="{FF2B5EF4-FFF2-40B4-BE49-F238E27FC236}">
                <a16:creationId xmlns:a16="http://schemas.microsoft.com/office/drawing/2014/main" id="{C9FE3795-B3DD-42F9-A893-60F1A6BA2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05" y="1257300"/>
            <a:ext cx="12139446" cy="8763000"/>
          </a:xfrm>
          <a:prstGeom prst="rect">
            <a:avLst/>
          </a:prstGeom>
          <a:noFill/>
          <a:ln w="57150">
            <a:solidFill>
              <a:srgbClr val="CC00CC"/>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6627831B-2248-442A-BAD3-52DDDA33267A}"/>
              </a:ext>
            </a:extLst>
          </p:cNvPr>
          <p:cNvSpPr txBox="1"/>
          <p:nvPr/>
        </p:nvSpPr>
        <p:spPr>
          <a:xfrm>
            <a:off x="1905000" y="429280"/>
            <a:ext cx="9335451" cy="523220"/>
          </a:xfrm>
          <a:prstGeom prst="rect">
            <a:avLst/>
          </a:prstGeom>
          <a:noFill/>
          <a:ln w="38100">
            <a:solidFill>
              <a:srgbClr val="00B050"/>
            </a:solidFill>
          </a:ln>
        </p:spPr>
        <p:txBody>
          <a:bodyPr wrap="square" rtlCol="0">
            <a:spAutoFit/>
          </a:bodyPr>
          <a:lstStyle/>
          <a:p>
            <a:r>
              <a:rPr lang="pt-BR" sz="2800" b="1" dirty="0">
                <a:solidFill>
                  <a:srgbClr val="FF0000"/>
                </a:solidFill>
              </a:rPr>
              <a:t>ALGORITMO DE CONDUTA NA PARADA CARDÍACA</a:t>
            </a:r>
          </a:p>
        </p:txBody>
      </p:sp>
    </p:spTree>
    <p:extLst>
      <p:ext uri="{BB962C8B-B14F-4D97-AF65-F5344CB8AC3E}">
        <p14:creationId xmlns:p14="http://schemas.microsoft.com/office/powerpoint/2010/main" val="3691222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10" name="Retângulo 9">
            <a:extLst>
              <a:ext uri="{FF2B5EF4-FFF2-40B4-BE49-F238E27FC236}">
                <a16:creationId xmlns:a16="http://schemas.microsoft.com/office/drawing/2014/main" id="{45921B4D-0845-41AC-A9E9-EB81B2BCCC68}"/>
              </a:ext>
            </a:extLst>
          </p:cNvPr>
          <p:cNvSpPr/>
          <p:nvPr/>
        </p:nvSpPr>
        <p:spPr>
          <a:xfrm>
            <a:off x="3429000" y="800100"/>
            <a:ext cx="5686173" cy="923330"/>
          </a:xfrm>
          <a:prstGeom prst="rect">
            <a:avLst/>
          </a:prstGeom>
          <a:solidFill>
            <a:schemeClr val="bg1"/>
          </a:solidFill>
          <a:ln w="57150">
            <a:solidFill>
              <a:srgbClr val="FF0000"/>
            </a:solidFill>
          </a:ln>
        </p:spPr>
        <p:txBody>
          <a:bodyPr wrap="none" lIns="91440" tIns="45720" rIns="91440" bIns="45720">
            <a:spAutoFit/>
          </a:bodyPr>
          <a:lstStyle/>
          <a:p>
            <a:pPr algn="ctr"/>
            <a:r>
              <a:rPr lang="pt-BR" sz="54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DICAS FINAIS !!!</a:t>
            </a:r>
            <a:endParaRPr lang="pt-BR" sz="5400" b="1" cap="none" spc="0"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endParaRPr>
          </a:p>
        </p:txBody>
      </p:sp>
      <p:sp>
        <p:nvSpPr>
          <p:cNvPr id="11" name="CaixaDeTexto 10">
            <a:extLst>
              <a:ext uri="{FF2B5EF4-FFF2-40B4-BE49-F238E27FC236}">
                <a16:creationId xmlns:a16="http://schemas.microsoft.com/office/drawing/2014/main" id="{7861F127-2331-4B38-B051-56D532A28C13}"/>
              </a:ext>
            </a:extLst>
          </p:cNvPr>
          <p:cNvSpPr txBox="1"/>
          <p:nvPr/>
        </p:nvSpPr>
        <p:spPr>
          <a:xfrm>
            <a:off x="1143000" y="2628900"/>
            <a:ext cx="10515600" cy="6986528"/>
          </a:xfrm>
          <a:prstGeom prst="rect">
            <a:avLst/>
          </a:prstGeom>
          <a:noFill/>
          <a:ln w="57150">
            <a:solidFill>
              <a:srgbClr val="00B0F0"/>
            </a:solidFill>
          </a:ln>
        </p:spPr>
        <p:txBody>
          <a:bodyPr wrap="square" rtlCol="0">
            <a:spAutoFit/>
          </a:bodyPr>
          <a:lstStyle/>
          <a:p>
            <a:pPr algn="ctr"/>
            <a:r>
              <a:rPr lang="pt-BR" sz="2800" b="1" dirty="0"/>
              <a:t>          SEMPRE QUE O PACIENTE ESTIVER INSTÁVEL  =&gt; CARDIOVERSÃO ELÉTRICA</a:t>
            </a:r>
          </a:p>
          <a:p>
            <a:pPr algn="ctr"/>
            <a:endParaRPr lang="pt-BR" sz="2800" b="1" dirty="0"/>
          </a:p>
          <a:p>
            <a:pPr algn="ctr"/>
            <a:r>
              <a:rPr lang="pt-BR" sz="2800" b="1" dirty="0"/>
              <a:t>	NA DÚVIDA SE É TAQUIARRITMIA SUPRA COM ABERRÂNCIA OU VENTRICULAR TRATE COMO VENTRICULAR, POIS TEM MAIOR RISCO DE VIDA, PRINCIPALMENTE SE O PACIENTE JÁ TEM ALGUMA CARDIOPATIA</a:t>
            </a:r>
          </a:p>
          <a:p>
            <a:pPr marL="285750" indent="-285750" algn="ctr">
              <a:buFontTx/>
              <a:buChar char="-"/>
            </a:pPr>
            <a:endParaRPr lang="pt-BR" sz="2800" b="1" dirty="0"/>
          </a:p>
          <a:p>
            <a:pPr algn="ctr"/>
            <a:r>
              <a:rPr lang="pt-BR" sz="2800" b="1" dirty="0"/>
              <a:t>	SE NÃO SOUBER QUAL DROGA ANTIARRÍTMICA USAR PARA TRATAR AS TAQUIARRITMIAS  =&gt; FAÇA AMIODARONA, POIS ELA TRATA TODOS OS TIPOS DE TAQUIARRITMIAS SUPRA E VENTRICULARES</a:t>
            </a:r>
          </a:p>
          <a:p>
            <a:pPr algn="ctr"/>
            <a:endParaRPr lang="pt-BR" sz="2800" b="1" dirty="0"/>
          </a:p>
          <a:p>
            <a:pPr algn="ctr"/>
            <a:r>
              <a:rPr lang="pt-BR" sz="2800" b="1" dirty="0"/>
              <a:t>	BRADIARRITMIAS SINTOMÁTICAS =&gt; MARCAPASSO</a:t>
            </a:r>
          </a:p>
          <a:p>
            <a:pPr algn="ctr"/>
            <a:endParaRPr lang="pt-BR" sz="2800" b="1" dirty="0"/>
          </a:p>
        </p:txBody>
      </p:sp>
      <p:sp>
        <p:nvSpPr>
          <p:cNvPr id="12" name="Coração 11">
            <a:extLst>
              <a:ext uri="{FF2B5EF4-FFF2-40B4-BE49-F238E27FC236}">
                <a16:creationId xmlns:a16="http://schemas.microsoft.com/office/drawing/2014/main" id="{7DE6E4DE-CD24-4352-8D13-71841A73A0F6}"/>
              </a:ext>
            </a:extLst>
          </p:cNvPr>
          <p:cNvSpPr/>
          <p:nvPr/>
        </p:nvSpPr>
        <p:spPr>
          <a:xfrm>
            <a:off x="1447800" y="2781300"/>
            <a:ext cx="609600" cy="381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oração 20">
            <a:extLst>
              <a:ext uri="{FF2B5EF4-FFF2-40B4-BE49-F238E27FC236}">
                <a16:creationId xmlns:a16="http://schemas.microsoft.com/office/drawing/2014/main" id="{3A9C1693-97F1-41DE-9B47-4D18C73071DE}"/>
              </a:ext>
            </a:extLst>
          </p:cNvPr>
          <p:cNvSpPr/>
          <p:nvPr/>
        </p:nvSpPr>
        <p:spPr>
          <a:xfrm>
            <a:off x="1447800" y="4076700"/>
            <a:ext cx="609600" cy="381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oração 21">
            <a:extLst>
              <a:ext uri="{FF2B5EF4-FFF2-40B4-BE49-F238E27FC236}">
                <a16:creationId xmlns:a16="http://schemas.microsoft.com/office/drawing/2014/main" id="{5B71D247-52AF-4DF0-9B76-174A3F38C2A2}"/>
              </a:ext>
            </a:extLst>
          </p:cNvPr>
          <p:cNvSpPr/>
          <p:nvPr/>
        </p:nvSpPr>
        <p:spPr>
          <a:xfrm>
            <a:off x="1447800" y="6515100"/>
            <a:ext cx="609600" cy="381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oração 22">
            <a:extLst>
              <a:ext uri="{FF2B5EF4-FFF2-40B4-BE49-F238E27FC236}">
                <a16:creationId xmlns:a16="http://schemas.microsoft.com/office/drawing/2014/main" id="{A2880E8C-24F4-42DB-8774-50C2891EA8EB}"/>
              </a:ext>
            </a:extLst>
          </p:cNvPr>
          <p:cNvSpPr/>
          <p:nvPr/>
        </p:nvSpPr>
        <p:spPr>
          <a:xfrm>
            <a:off x="1447800" y="8688810"/>
            <a:ext cx="609600" cy="381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75501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10" name="Retângulo 9">
            <a:extLst>
              <a:ext uri="{FF2B5EF4-FFF2-40B4-BE49-F238E27FC236}">
                <a16:creationId xmlns:a16="http://schemas.microsoft.com/office/drawing/2014/main" id="{45921B4D-0845-41AC-A9E9-EB81B2BCCC68}"/>
              </a:ext>
            </a:extLst>
          </p:cNvPr>
          <p:cNvSpPr/>
          <p:nvPr/>
        </p:nvSpPr>
        <p:spPr>
          <a:xfrm>
            <a:off x="3429000" y="800100"/>
            <a:ext cx="5686173" cy="923330"/>
          </a:xfrm>
          <a:prstGeom prst="rect">
            <a:avLst/>
          </a:prstGeom>
          <a:solidFill>
            <a:schemeClr val="bg1"/>
          </a:solidFill>
          <a:ln w="57150">
            <a:solidFill>
              <a:srgbClr val="FF0000"/>
            </a:solidFill>
          </a:ln>
        </p:spPr>
        <p:txBody>
          <a:bodyPr wrap="none" lIns="91440" tIns="45720" rIns="91440" bIns="45720">
            <a:spAutoFit/>
          </a:bodyPr>
          <a:lstStyle/>
          <a:p>
            <a:pPr algn="ctr"/>
            <a:r>
              <a:rPr lang="pt-BR" sz="5400" b="1"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rPr>
              <a:t>DICAS FINAIS !!!</a:t>
            </a:r>
            <a:endParaRPr lang="pt-BR" sz="5400" b="1" cap="none" spc="0" dirty="0">
              <a:ln w="9525">
                <a:solidFill>
                  <a:schemeClr val="bg1"/>
                </a:solidFill>
                <a:prstDash val="solid"/>
              </a:ln>
              <a:solidFill>
                <a:srgbClr val="00B050"/>
              </a:solidFill>
              <a:effectLst>
                <a:outerShdw blurRad="12700" dist="38100" dir="2700000" algn="tl" rotWithShape="0">
                  <a:schemeClr val="accent5">
                    <a:lumMod val="60000"/>
                    <a:lumOff val="40000"/>
                  </a:schemeClr>
                </a:outerShdw>
              </a:effectLst>
            </a:endParaRPr>
          </a:p>
        </p:txBody>
      </p:sp>
      <p:sp>
        <p:nvSpPr>
          <p:cNvPr id="22" name="Coração 21">
            <a:extLst>
              <a:ext uri="{FF2B5EF4-FFF2-40B4-BE49-F238E27FC236}">
                <a16:creationId xmlns:a16="http://schemas.microsoft.com/office/drawing/2014/main" id="{5B71D247-52AF-4DF0-9B76-174A3F38C2A2}"/>
              </a:ext>
            </a:extLst>
          </p:cNvPr>
          <p:cNvSpPr/>
          <p:nvPr/>
        </p:nvSpPr>
        <p:spPr>
          <a:xfrm>
            <a:off x="2411241" y="947525"/>
            <a:ext cx="609600" cy="381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4" name="Picture 2" descr="Resumo de Amiodarona | Ligas - Sanar Medicina">
            <a:extLst>
              <a:ext uri="{FF2B5EF4-FFF2-40B4-BE49-F238E27FC236}">
                <a16:creationId xmlns:a16="http://schemas.microsoft.com/office/drawing/2014/main" id="{EDCA4108-3519-4050-A982-435DC653E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437" y="2095826"/>
            <a:ext cx="10287000" cy="7505700"/>
          </a:xfrm>
          <a:prstGeom prst="rect">
            <a:avLst/>
          </a:prstGeom>
          <a:noFill/>
          <a:ln w="57150">
            <a:solidFill>
              <a:schemeClr val="accent6">
                <a:lumMod val="50000"/>
              </a:schemeClr>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4C1F323A-EF06-4717-8558-51AE0144EA29}"/>
              </a:ext>
            </a:extLst>
          </p:cNvPr>
          <p:cNvSpPr txBox="1"/>
          <p:nvPr/>
        </p:nvSpPr>
        <p:spPr>
          <a:xfrm>
            <a:off x="2057400" y="2476500"/>
            <a:ext cx="9829800" cy="762000"/>
          </a:xfrm>
          <a:prstGeom prst="rect">
            <a:avLst/>
          </a:prstGeom>
          <a:solidFill>
            <a:schemeClr val="bg1"/>
          </a:solidFill>
        </p:spPr>
        <p:txBody>
          <a:bodyPr wrap="square" rtlCol="0">
            <a:spAutoFit/>
          </a:bodyPr>
          <a:lstStyle/>
          <a:p>
            <a:endParaRPr lang="pt-BR" dirty="0"/>
          </a:p>
        </p:txBody>
      </p:sp>
    </p:spTree>
    <p:extLst>
      <p:ext uri="{BB962C8B-B14F-4D97-AF65-F5344CB8AC3E}">
        <p14:creationId xmlns:p14="http://schemas.microsoft.com/office/powerpoint/2010/main" val="74368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23" name="Coração 22">
            <a:extLst>
              <a:ext uri="{FF2B5EF4-FFF2-40B4-BE49-F238E27FC236}">
                <a16:creationId xmlns:a16="http://schemas.microsoft.com/office/drawing/2014/main" id="{A2880E8C-24F4-42DB-8774-50C2891EA8EB}"/>
              </a:ext>
            </a:extLst>
          </p:cNvPr>
          <p:cNvSpPr/>
          <p:nvPr/>
        </p:nvSpPr>
        <p:spPr>
          <a:xfrm>
            <a:off x="846051" y="1085165"/>
            <a:ext cx="609600" cy="381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6CC7A5E-3376-48E3-81BA-F89745A81121}"/>
              </a:ext>
            </a:extLst>
          </p:cNvPr>
          <p:cNvSpPr txBox="1"/>
          <p:nvPr/>
        </p:nvSpPr>
        <p:spPr>
          <a:xfrm>
            <a:off x="1828800" y="952500"/>
            <a:ext cx="7696200" cy="646331"/>
          </a:xfrm>
          <a:prstGeom prst="rect">
            <a:avLst/>
          </a:prstGeom>
          <a:noFill/>
          <a:ln w="76200">
            <a:solidFill>
              <a:srgbClr val="00B050"/>
            </a:solidFill>
          </a:ln>
        </p:spPr>
        <p:txBody>
          <a:bodyPr wrap="square" rtlCol="0">
            <a:spAutoFit/>
          </a:bodyPr>
          <a:lstStyle/>
          <a:p>
            <a:pPr algn="ctr"/>
            <a:r>
              <a:rPr lang="pt-BR" sz="3600" b="1" dirty="0"/>
              <a:t>REFERÊNCIAS BIBLIOGRÁFICAS</a:t>
            </a:r>
          </a:p>
        </p:txBody>
      </p:sp>
      <p:sp>
        <p:nvSpPr>
          <p:cNvPr id="8" name="CaixaDeTexto 7">
            <a:extLst>
              <a:ext uri="{FF2B5EF4-FFF2-40B4-BE49-F238E27FC236}">
                <a16:creationId xmlns:a16="http://schemas.microsoft.com/office/drawing/2014/main" id="{A7CFF564-9A60-4CA7-ACC6-829252641E49}"/>
              </a:ext>
            </a:extLst>
          </p:cNvPr>
          <p:cNvSpPr txBox="1"/>
          <p:nvPr/>
        </p:nvSpPr>
        <p:spPr>
          <a:xfrm>
            <a:off x="588644" y="2095798"/>
            <a:ext cx="12289156" cy="7109639"/>
          </a:xfrm>
          <a:prstGeom prst="rect">
            <a:avLst/>
          </a:prstGeom>
          <a:noFill/>
          <a:ln w="57150">
            <a:solidFill>
              <a:srgbClr val="FF0000"/>
            </a:solidFill>
          </a:ln>
        </p:spPr>
        <p:txBody>
          <a:bodyPr wrap="square" rtlCol="0">
            <a:spAutoFit/>
          </a:bodyPr>
          <a:lstStyle/>
          <a:p>
            <a:pPr marL="342900" indent="-342900">
              <a:buFontTx/>
              <a:buChar char="-"/>
            </a:pPr>
            <a:r>
              <a:rPr lang="en-US" sz="2400" dirty="0"/>
              <a:t>2020 ESC Guidelines for the diagnosis and management of atrial fibrillation developed in collaboration with the European Association for Cardio-Thoracic Surgery (EACTS)- European Heart Journal (2020) 42, 373-498</a:t>
            </a:r>
          </a:p>
          <a:p>
            <a:pPr marL="342900" indent="-342900">
              <a:buFontTx/>
              <a:buChar char="-"/>
            </a:pPr>
            <a:endParaRPr lang="en-US" sz="2400" dirty="0"/>
          </a:p>
          <a:p>
            <a:pPr marL="342900" indent="-342900">
              <a:buFontTx/>
              <a:buChar char="-"/>
            </a:pPr>
            <a:r>
              <a:rPr lang="en-US" sz="2400" dirty="0"/>
              <a:t>2019 ESC Guidelines for the management of patients with supraventricular tachycardia The Task Force for the management of patients with supraventricular tachycardia of the European Society of Cardiology (ESC) -European Heart Journal (2020) 41, 655-720</a:t>
            </a:r>
          </a:p>
          <a:p>
            <a:endParaRPr lang="en-US" sz="2400" dirty="0"/>
          </a:p>
          <a:p>
            <a:pPr marL="342900" indent="-342900">
              <a:buFontTx/>
              <a:buChar char="-"/>
            </a:pPr>
            <a:r>
              <a:rPr lang="en-US" sz="2400" dirty="0"/>
              <a:t>2015 ESC Guidelines for the management of patients with ventricular arrhythmias and the prevention of sudden cardiac death The Task Force for the Management of Patients with Ventricular Arrhythmias and the Prevention of Sudden Cardiac Death of the European Society of Cardiology (ESC) -European Heart Journal (2015) 36, 2793–2867</a:t>
            </a:r>
          </a:p>
          <a:p>
            <a:pPr marL="342900" indent="-342900">
              <a:buFontTx/>
              <a:buChar char="-"/>
            </a:pPr>
            <a:endParaRPr lang="en-US" sz="2400" dirty="0"/>
          </a:p>
          <a:p>
            <a:pPr marL="342900" indent="-342900" algn="l">
              <a:buFontTx/>
              <a:buChar char="-"/>
            </a:pPr>
            <a:r>
              <a:rPr lang="en-US" sz="2400" b="0" i="0" dirty="0">
                <a:solidFill>
                  <a:srgbClr val="000000"/>
                </a:solidFill>
                <a:effectLst/>
                <a:latin typeface="Roboto" panose="02000000000000000000" pitchFamily="2" charset="0"/>
              </a:rPr>
              <a:t>2020 Update to the 2016 ACC/AHA Clinical Performance and Quality Measures for Adults With Atrial Fibrillation or Atrial Flutter: A Report of the American College of Cardiology/American Heart Association Task Force on Performance </a:t>
            </a:r>
            <a:r>
              <a:rPr lang="en-US" sz="2400" b="0" i="0" dirty="0" err="1">
                <a:solidFill>
                  <a:srgbClr val="000000"/>
                </a:solidFill>
                <a:effectLst/>
                <a:latin typeface="Roboto" panose="02000000000000000000" pitchFamily="2" charset="0"/>
              </a:rPr>
              <a:t>Measur</a:t>
            </a:r>
            <a:r>
              <a:rPr lang="en-US" sz="2400" b="0" i="0" dirty="0">
                <a:solidFill>
                  <a:srgbClr val="000000"/>
                </a:solidFill>
                <a:effectLst/>
                <a:latin typeface="Roboto" panose="02000000000000000000" pitchFamily="2" charset="0"/>
              </a:rPr>
              <a:t> -  J Am Coll </a:t>
            </a:r>
            <a:r>
              <a:rPr lang="en-US" sz="2400" b="0" i="0" dirty="0" err="1">
                <a:solidFill>
                  <a:srgbClr val="000000"/>
                </a:solidFill>
                <a:effectLst/>
                <a:latin typeface="Roboto" panose="02000000000000000000" pitchFamily="2" charset="0"/>
              </a:rPr>
              <a:t>Cardiol</a:t>
            </a:r>
            <a:r>
              <a:rPr lang="en-US" sz="2400" b="0" i="0" dirty="0">
                <a:solidFill>
                  <a:srgbClr val="000000"/>
                </a:solidFill>
                <a:effectLst/>
                <a:latin typeface="Roboto" panose="02000000000000000000" pitchFamily="2" charset="0"/>
              </a:rPr>
              <a:t>.</a:t>
            </a:r>
            <a:r>
              <a:rPr lang="en-US" sz="2400" b="0" i="0" dirty="0">
                <a:solidFill>
                  <a:schemeClr val="tx1"/>
                </a:solidFill>
                <a:effectLst/>
                <a:latin typeface="Roboto" panose="02000000000000000000" pitchFamily="2" charset="0"/>
              </a:rPr>
              <a:t> 2021 Jan, 77 (3) 326–341</a:t>
            </a:r>
            <a:endParaRPr lang="pt-BR" sz="2400" dirty="0"/>
          </a:p>
        </p:txBody>
      </p:sp>
    </p:spTree>
    <p:extLst>
      <p:ext uri="{BB962C8B-B14F-4D97-AF65-F5344CB8AC3E}">
        <p14:creationId xmlns:p14="http://schemas.microsoft.com/office/powerpoint/2010/main" val="437130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23" name="Coração 22">
            <a:extLst>
              <a:ext uri="{FF2B5EF4-FFF2-40B4-BE49-F238E27FC236}">
                <a16:creationId xmlns:a16="http://schemas.microsoft.com/office/drawing/2014/main" id="{A2880E8C-24F4-42DB-8774-50C2891EA8EB}"/>
              </a:ext>
            </a:extLst>
          </p:cNvPr>
          <p:cNvSpPr/>
          <p:nvPr/>
        </p:nvSpPr>
        <p:spPr>
          <a:xfrm>
            <a:off x="609054" y="1389814"/>
            <a:ext cx="609600" cy="381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6CC7A5E-3376-48E3-81BA-F89745A81121}"/>
              </a:ext>
            </a:extLst>
          </p:cNvPr>
          <p:cNvSpPr txBox="1"/>
          <p:nvPr/>
        </p:nvSpPr>
        <p:spPr>
          <a:xfrm>
            <a:off x="1447800" y="1217190"/>
            <a:ext cx="7696200" cy="646331"/>
          </a:xfrm>
          <a:prstGeom prst="rect">
            <a:avLst/>
          </a:prstGeom>
          <a:noFill/>
          <a:ln w="76200">
            <a:solidFill>
              <a:srgbClr val="00B050"/>
            </a:solidFill>
          </a:ln>
        </p:spPr>
        <p:txBody>
          <a:bodyPr wrap="square" rtlCol="0">
            <a:spAutoFit/>
          </a:bodyPr>
          <a:lstStyle/>
          <a:p>
            <a:pPr algn="ctr"/>
            <a:r>
              <a:rPr lang="pt-BR" sz="3600" b="1" dirty="0"/>
              <a:t>REFERÊNCIAS BIBLIOGRÁFICAS</a:t>
            </a:r>
          </a:p>
        </p:txBody>
      </p:sp>
      <p:sp>
        <p:nvSpPr>
          <p:cNvPr id="8" name="CaixaDeTexto 7">
            <a:extLst>
              <a:ext uri="{FF2B5EF4-FFF2-40B4-BE49-F238E27FC236}">
                <a16:creationId xmlns:a16="http://schemas.microsoft.com/office/drawing/2014/main" id="{A7CFF564-9A60-4CA7-ACC6-829252641E49}"/>
              </a:ext>
            </a:extLst>
          </p:cNvPr>
          <p:cNvSpPr txBox="1"/>
          <p:nvPr/>
        </p:nvSpPr>
        <p:spPr>
          <a:xfrm>
            <a:off x="588644" y="2616695"/>
            <a:ext cx="12289156" cy="6555641"/>
          </a:xfrm>
          <a:prstGeom prst="rect">
            <a:avLst/>
          </a:prstGeom>
          <a:noFill/>
          <a:ln w="57150">
            <a:solidFill>
              <a:srgbClr val="FF0000"/>
            </a:solidFill>
          </a:ln>
        </p:spPr>
        <p:txBody>
          <a:bodyPr wrap="square" rtlCol="0">
            <a:spAutoFit/>
          </a:bodyPr>
          <a:lstStyle/>
          <a:p>
            <a:pPr algn="l"/>
            <a:endParaRPr lang="pt-BR" sz="1800" b="0" i="0" u="none" strike="noStrike" baseline="0" dirty="0">
              <a:solidFill>
                <a:srgbClr val="000000"/>
              </a:solidFill>
              <a:latin typeface="Franklin Gothic Medium" panose="020B0603020102020204" pitchFamily="34" charset="0"/>
            </a:endParaRPr>
          </a:p>
          <a:p>
            <a:r>
              <a:rPr lang="pt-BR" sz="1800" b="0" i="0" u="none" strike="noStrike" baseline="0" dirty="0">
                <a:solidFill>
                  <a:srgbClr val="000000"/>
                </a:solidFill>
                <a:latin typeface="Franklin Gothic Medium" panose="020B0603020102020204" pitchFamily="34" charset="0"/>
              </a:rPr>
              <a:t> </a:t>
            </a:r>
            <a:r>
              <a:rPr lang="pt-BR" sz="2400" b="0" i="0" u="none" strike="noStrike" baseline="0" dirty="0">
                <a:solidFill>
                  <a:srgbClr val="000000"/>
                </a:solidFill>
                <a:latin typeface="Arial" panose="020B0604020202020204" pitchFamily="34" charset="0"/>
                <a:cs typeface="Arial" panose="020B0604020202020204" pitchFamily="34" charset="0"/>
              </a:rPr>
              <a:t>-Atualização da Diretriz de Ressuscitação Cardiopulmonar e Cuidados Cardiovasculares de Emergência da Sociedade Brasileira de Cardiologia  -</a:t>
            </a:r>
            <a:r>
              <a:rPr lang="pt-BR" sz="2400" b="0" i="0" u="none" strike="noStrike" baseline="0" dirty="0" err="1">
                <a:solidFill>
                  <a:srgbClr val="000000"/>
                </a:solidFill>
                <a:latin typeface="Arial" panose="020B0604020202020204" pitchFamily="34" charset="0"/>
                <a:cs typeface="Arial" panose="020B0604020202020204" pitchFamily="34" charset="0"/>
              </a:rPr>
              <a:t>Arq</a:t>
            </a:r>
            <a:r>
              <a:rPr lang="pt-BR" sz="2400" b="0" i="0" u="none" strike="noStrike" baseline="0" dirty="0">
                <a:solidFill>
                  <a:srgbClr val="000000"/>
                </a:solidFill>
                <a:latin typeface="Arial" panose="020B0604020202020204" pitchFamily="34" charset="0"/>
                <a:cs typeface="Arial" panose="020B0604020202020204" pitchFamily="34" charset="0"/>
              </a:rPr>
              <a:t> </a:t>
            </a:r>
            <a:r>
              <a:rPr lang="pt-BR" sz="2400" b="0" i="0" u="none" strike="noStrike" baseline="0" dirty="0" err="1">
                <a:solidFill>
                  <a:srgbClr val="000000"/>
                </a:solidFill>
                <a:latin typeface="Arial" panose="020B0604020202020204" pitchFamily="34" charset="0"/>
                <a:cs typeface="Arial" panose="020B0604020202020204" pitchFamily="34" charset="0"/>
              </a:rPr>
              <a:t>Bras</a:t>
            </a:r>
            <a:r>
              <a:rPr lang="pt-BR" sz="2400" b="0" i="0" u="none" strike="noStrike" baseline="0" dirty="0">
                <a:solidFill>
                  <a:srgbClr val="000000"/>
                </a:solidFill>
                <a:latin typeface="Arial" panose="020B0604020202020204" pitchFamily="34" charset="0"/>
                <a:cs typeface="Arial" panose="020B0604020202020204" pitchFamily="34" charset="0"/>
              </a:rPr>
              <a:t> </a:t>
            </a:r>
            <a:r>
              <a:rPr lang="pt-BR" sz="2400" b="0" i="0" u="none" strike="noStrike" baseline="0" dirty="0" err="1">
                <a:solidFill>
                  <a:srgbClr val="000000"/>
                </a:solidFill>
                <a:latin typeface="Arial" panose="020B0604020202020204" pitchFamily="34" charset="0"/>
                <a:cs typeface="Arial" panose="020B0604020202020204" pitchFamily="34" charset="0"/>
              </a:rPr>
              <a:t>Cardiol</a:t>
            </a:r>
            <a:r>
              <a:rPr lang="pt-BR" sz="2400" b="0" i="0" u="none" strike="noStrike" baseline="0" dirty="0">
                <a:solidFill>
                  <a:srgbClr val="000000"/>
                </a:solidFill>
                <a:latin typeface="Arial" panose="020B0604020202020204" pitchFamily="34" charset="0"/>
                <a:cs typeface="Arial" panose="020B0604020202020204" pitchFamily="34" charset="0"/>
              </a:rPr>
              <a:t>. 2019; 113(3):449-663 </a:t>
            </a:r>
          </a:p>
          <a:p>
            <a:endParaRPr lang="pt-BR" sz="2400" dirty="0">
              <a:solidFill>
                <a:srgbClr val="000000"/>
              </a:solidFill>
              <a:latin typeface="Arial" panose="020B0604020202020204" pitchFamily="34" charset="0"/>
              <a:cs typeface="Arial" panose="020B0604020202020204" pitchFamily="34" charset="0"/>
            </a:endParaRPr>
          </a:p>
          <a:p>
            <a:pPr algn="l"/>
            <a:endParaRPr lang="pt-BR" sz="1800" b="0" i="0" u="none" strike="noStrike" baseline="0" dirty="0">
              <a:solidFill>
                <a:srgbClr val="000000"/>
              </a:solidFill>
              <a:latin typeface="Franklin Gothic Medium" panose="020B0603020102020204" pitchFamily="34" charset="0"/>
            </a:endParaRPr>
          </a:p>
          <a:p>
            <a:r>
              <a:rPr lang="pt-BR" sz="1800" b="0" i="0" u="none" strike="noStrike" baseline="0" dirty="0">
                <a:solidFill>
                  <a:srgbClr val="000000"/>
                </a:solidFill>
                <a:latin typeface="Franklin Gothic Medium" panose="020B0603020102020204" pitchFamily="34" charset="0"/>
              </a:rPr>
              <a:t> -</a:t>
            </a:r>
            <a:r>
              <a:rPr lang="pt-BR" sz="2400" b="0" i="0" u="none" strike="noStrike" baseline="0" dirty="0">
                <a:solidFill>
                  <a:srgbClr val="4D4D4F"/>
                </a:solidFill>
                <a:latin typeface="Arial" panose="020B0604020202020204" pitchFamily="34" charset="0"/>
                <a:cs typeface="Arial" panose="020B0604020202020204" pitchFamily="34" charset="0"/>
              </a:rPr>
              <a:t>Arritmias Cardíacas na Sala de Emergência e UTI. Bradiarritmias: Como Identificar e Tratar o Paciente Com Baixa Perfusão -</a:t>
            </a:r>
            <a:r>
              <a:rPr lang="pt-BR" sz="2400" b="0" i="0" u="none" strike="noStrike" baseline="0" dirty="0" err="1">
                <a:latin typeface="Arial" panose="020B0604020202020204" pitchFamily="34" charset="0"/>
                <a:cs typeface="Arial" panose="020B0604020202020204" pitchFamily="34" charset="0"/>
              </a:rPr>
              <a:t>Rev</a:t>
            </a:r>
            <a:r>
              <a:rPr lang="pt-BR" sz="2400" b="0" i="0" u="none" strike="noStrike" baseline="0" dirty="0">
                <a:latin typeface="Arial" panose="020B0604020202020204" pitchFamily="34" charset="0"/>
                <a:cs typeface="Arial" panose="020B0604020202020204" pitchFamily="34" charset="0"/>
              </a:rPr>
              <a:t> </a:t>
            </a:r>
            <a:r>
              <a:rPr lang="pt-BR" sz="2400" b="0" i="0" u="none" strike="noStrike" baseline="0" dirty="0" err="1">
                <a:latin typeface="Arial" panose="020B0604020202020204" pitchFamily="34" charset="0"/>
                <a:cs typeface="Arial" panose="020B0604020202020204" pitchFamily="34" charset="0"/>
              </a:rPr>
              <a:t>Soc</a:t>
            </a:r>
            <a:r>
              <a:rPr lang="pt-BR" sz="2400" b="0" i="0" u="none" strike="noStrike" baseline="0" dirty="0">
                <a:latin typeface="Arial" panose="020B0604020202020204" pitchFamily="34" charset="0"/>
                <a:cs typeface="Arial" panose="020B0604020202020204" pitchFamily="34" charset="0"/>
              </a:rPr>
              <a:t> </a:t>
            </a:r>
            <a:r>
              <a:rPr lang="pt-BR" sz="2400" b="0" i="0" u="none" strike="noStrike" baseline="0" dirty="0" err="1">
                <a:latin typeface="Arial" panose="020B0604020202020204" pitchFamily="34" charset="0"/>
                <a:cs typeface="Arial" panose="020B0604020202020204" pitchFamily="34" charset="0"/>
              </a:rPr>
              <a:t>Cardiol</a:t>
            </a:r>
            <a:r>
              <a:rPr lang="pt-BR" sz="2400" b="0" i="0" u="none" strike="noStrike" baseline="0" dirty="0">
                <a:latin typeface="Arial" panose="020B0604020202020204" pitchFamily="34" charset="0"/>
                <a:cs typeface="Arial" panose="020B0604020202020204" pitchFamily="34" charset="0"/>
              </a:rPr>
              <a:t> Estado de São Paulo 2018;28(3):296-301</a:t>
            </a:r>
          </a:p>
          <a:p>
            <a:pPr algn="l"/>
            <a:endParaRPr lang="pt-BR" sz="2400" dirty="0">
              <a:latin typeface="Arial" panose="020B0604020202020204" pitchFamily="34" charset="0"/>
              <a:cs typeface="Arial" panose="020B0604020202020204" pitchFamily="34" charset="0"/>
            </a:endParaRPr>
          </a:p>
          <a:p>
            <a:pPr algn="l"/>
            <a:r>
              <a:rPr lang="pt-BR" sz="2400" dirty="0">
                <a:latin typeface="Arial" panose="020B0604020202020204" pitchFamily="34" charset="0"/>
                <a:cs typeface="Arial" panose="020B0604020202020204" pitchFamily="34" charset="0"/>
              </a:rPr>
              <a:t>-</a:t>
            </a:r>
            <a:r>
              <a:rPr lang="pt-BR" sz="2400" b="0" i="0" u="none" strike="noStrike" baseline="0" dirty="0">
                <a:solidFill>
                  <a:srgbClr val="000000"/>
                </a:solidFill>
                <a:latin typeface="Arial" panose="020B0604020202020204" pitchFamily="34" charset="0"/>
                <a:cs typeface="Arial" panose="020B0604020202020204" pitchFamily="34" charset="0"/>
              </a:rPr>
              <a:t>II Diretrizes Brasileiras de Fibrilação Atrial -</a:t>
            </a:r>
            <a:r>
              <a:rPr lang="pt-BR" sz="2400" b="0" i="0" u="none" strike="noStrike" baseline="0" dirty="0" err="1">
                <a:solidFill>
                  <a:srgbClr val="000000"/>
                </a:solidFill>
                <a:latin typeface="Arial" panose="020B0604020202020204" pitchFamily="34" charset="0"/>
                <a:cs typeface="Arial" panose="020B0604020202020204" pitchFamily="34" charset="0"/>
              </a:rPr>
              <a:t>Arq</a:t>
            </a:r>
            <a:r>
              <a:rPr lang="pt-BR" sz="2400" b="0" i="0" u="none" strike="noStrike" baseline="0" dirty="0">
                <a:solidFill>
                  <a:srgbClr val="000000"/>
                </a:solidFill>
                <a:latin typeface="Arial" panose="020B0604020202020204" pitchFamily="34" charset="0"/>
                <a:cs typeface="Arial" panose="020B0604020202020204" pitchFamily="34" charset="0"/>
              </a:rPr>
              <a:t> </a:t>
            </a:r>
            <a:r>
              <a:rPr lang="pt-BR" sz="2400" b="0" i="0" u="none" strike="noStrike" baseline="0" dirty="0" err="1">
                <a:solidFill>
                  <a:srgbClr val="000000"/>
                </a:solidFill>
                <a:latin typeface="Arial" panose="020B0604020202020204" pitchFamily="34" charset="0"/>
                <a:cs typeface="Arial" panose="020B0604020202020204" pitchFamily="34" charset="0"/>
              </a:rPr>
              <a:t>Bras</a:t>
            </a:r>
            <a:r>
              <a:rPr lang="pt-BR" sz="2400" b="0" i="0" u="none" strike="noStrike" baseline="0" dirty="0">
                <a:solidFill>
                  <a:srgbClr val="000000"/>
                </a:solidFill>
                <a:latin typeface="Arial" panose="020B0604020202020204" pitchFamily="34" charset="0"/>
                <a:cs typeface="Arial" panose="020B0604020202020204" pitchFamily="34" charset="0"/>
              </a:rPr>
              <a:t> </a:t>
            </a:r>
            <a:r>
              <a:rPr lang="pt-BR" sz="2400" b="0" i="0" u="none" strike="noStrike" baseline="0" dirty="0" err="1">
                <a:solidFill>
                  <a:srgbClr val="000000"/>
                </a:solidFill>
                <a:latin typeface="Arial" panose="020B0604020202020204" pitchFamily="34" charset="0"/>
                <a:cs typeface="Arial" panose="020B0604020202020204" pitchFamily="34" charset="0"/>
              </a:rPr>
              <a:t>Cardiol</a:t>
            </a:r>
            <a:r>
              <a:rPr lang="pt-BR" sz="2400" b="0" i="0" u="none" strike="noStrike" baseline="0" dirty="0">
                <a:solidFill>
                  <a:srgbClr val="000000"/>
                </a:solidFill>
                <a:latin typeface="Arial" panose="020B0604020202020204" pitchFamily="34" charset="0"/>
                <a:cs typeface="Arial" panose="020B0604020202020204" pitchFamily="34" charset="0"/>
              </a:rPr>
              <a:t> 2016; 106(4Supl.2):1-22 </a:t>
            </a:r>
          </a:p>
          <a:p>
            <a:pPr algn="l"/>
            <a:endParaRPr lang="pt-BR" sz="2400" dirty="0">
              <a:solidFill>
                <a:srgbClr val="000000"/>
              </a:solidFill>
              <a:latin typeface="Arial" panose="020B0604020202020204" pitchFamily="34" charset="0"/>
              <a:cs typeface="Arial" panose="020B0604020202020204" pitchFamily="34" charset="0"/>
            </a:endParaRPr>
          </a:p>
          <a:p>
            <a:pPr algn="l"/>
            <a:r>
              <a:rPr lang="pt-BR" sz="2400" dirty="0">
                <a:solidFill>
                  <a:srgbClr val="000000"/>
                </a:solidFill>
                <a:latin typeface="Arial" panose="020B0604020202020204" pitchFamily="34" charset="0"/>
                <a:cs typeface="Arial" panose="020B0604020202020204" pitchFamily="34" charset="0"/>
              </a:rPr>
              <a:t>-</a:t>
            </a:r>
            <a:r>
              <a:rPr lang="pt-BR" sz="2400" b="0" i="0" u="none" strike="noStrike" baseline="0" dirty="0">
                <a:solidFill>
                  <a:srgbClr val="000000"/>
                </a:solidFill>
                <a:latin typeface="Arial" panose="020B0604020202020204" pitchFamily="34" charset="0"/>
                <a:cs typeface="Arial" panose="020B0604020202020204" pitchFamily="34" charset="0"/>
              </a:rPr>
              <a:t>III Diretrizes Da Sociedade Brasileira De Cardiologia Sobre Análise e Emissão De Laudos Eletrocardiográficos -</a:t>
            </a:r>
            <a:r>
              <a:rPr lang="pt-BR" sz="2400" b="0" i="0" u="none" strike="noStrike" baseline="0" dirty="0" err="1">
                <a:solidFill>
                  <a:srgbClr val="000000"/>
                </a:solidFill>
                <a:latin typeface="Arial" panose="020B0604020202020204" pitchFamily="34" charset="0"/>
                <a:cs typeface="Arial" panose="020B0604020202020204" pitchFamily="34" charset="0"/>
              </a:rPr>
              <a:t>Arq</a:t>
            </a:r>
            <a:r>
              <a:rPr lang="pt-BR" sz="2400" b="0" i="0" u="none" strike="noStrike" baseline="0" dirty="0">
                <a:solidFill>
                  <a:srgbClr val="000000"/>
                </a:solidFill>
                <a:latin typeface="Arial" panose="020B0604020202020204" pitchFamily="34" charset="0"/>
                <a:cs typeface="Arial" panose="020B0604020202020204" pitchFamily="34" charset="0"/>
              </a:rPr>
              <a:t> </a:t>
            </a:r>
            <a:r>
              <a:rPr lang="pt-BR" sz="2400" b="0" i="0" u="none" strike="noStrike" baseline="0" dirty="0" err="1">
                <a:solidFill>
                  <a:srgbClr val="000000"/>
                </a:solidFill>
                <a:latin typeface="Arial" panose="020B0604020202020204" pitchFamily="34" charset="0"/>
                <a:cs typeface="Arial" panose="020B0604020202020204" pitchFamily="34" charset="0"/>
              </a:rPr>
              <a:t>Bras</a:t>
            </a:r>
            <a:r>
              <a:rPr lang="pt-BR" sz="2400" b="0" i="0" u="none" strike="noStrike" baseline="0" dirty="0">
                <a:solidFill>
                  <a:srgbClr val="000000"/>
                </a:solidFill>
                <a:latin typeface="Arial" panose="020B0604020202020204" pitchFamily="34" charset="0"/>
                <a:cs typeface="Arial" panose="020B0604020202020204" pitchFamily="34" charset="0"/>
              </a:rPr>
              <a:t> </a:t>
            </a:r>
            <a:r>
              <a:rPr lang="pt-BR" sz="2400" b="0" i="0" u="none" strike="noStrike" baseline="0" dirty="0" err="1">
                <a:solidFill>
                  <a:srgbClr val="000000"/>
                </a:solidFill>
                <a:latin typeface="Arial" panose="020B0604020202020204" pitchFamily="34" charset="0"/>
                <a:cs typeface="Arial" panose="020B0604020202020204" pitchFamily="34" charset="0"/>
              </a:rPr>
              <a:t>Cardiol</a:t>
            </a:r>
            <a:r>
              <a:rPr lang="pt-BR" sz="2400" b="0" i="0" u="none" strike="noStrike" baseline="0" dirty="0">
                <a:solidFill>
                  <a:srgbClr val="000000"/>
                </a:solidFill>
                <a:latin typeface="Arial" panose="020B0604020202020204" pitchFamily="34" charset="0"/>
                <a:cs typeface="Arial" panose="020B0604020202020204" pitchFamily="34" charset="0"/>
              </a:rPr>
              <a:t>. 2016; 106(4Supl.1):1-23 </a:t>
            </a:r>
          </a:p>
          <a:p>
            <a:pPr algn="l"/>
            <a:endParaRPr lang="pt-BR" sz="2400" dirty="0">
              <a:solidFill>
                <a:srgbClr val="000000"/>
              </a:solidFill>
              <a:latin typeface="Arial" panose="020B0604020202020204" pitchFamily="34" charset="0"/>
              <a:cs typeface="Arial" panose="020B0604020202020204" pitchFamily="34" charset="0"/>
            </a:endParaRPr>
          </a:p>
          <a:p>
            <a:pPr algn="l"/>
            <a:r>
              <a:rPr lang="pt-BR" sz="2400" dirty="0">
                <a:solidFill>
                  <a:srgbClr val="000000"/>
                </a:solidFill>
                <a:latin typeface="Arial" panose="020B0604020202020204" pitchFamily="34" charset="0"/>
                <a:cs typeface="Arial" panose="020B0604020202020204" pitchFamily="34" charset="0"/>
              </a:rPr>
              <a:t>-</a:t>
            </a:r>
            <a:r>
              <a:rPr lang="en-US" sz="2400" b="0" i="0" u="none" strike="noStrike" baseline="0" dirty="0">
                <a:solidFill>
                  <a:schemeClr val="tx1"/>
                </a:solidFill>
                <a:latin typeface="Arial" panose="020B0604020202020204" pitchFamily="34" charset="0"/>
                <a:cs typeface="Arial" panose="020B0604020202020204" pitchFamily="34" charset="0"/>
              </a:rPr>
              <a:t>2015 ESC Guidelines for the management of patients with ventricular arrhythmias</a:t>
            </a:r>
          </a:p>
          <a:p>
            <a:pPr algn="l"/>
            <a:r>
              <a:rPr lang="en-US" sz="2400" b="0" i="0" u="none" strike="noStrike" baseline="0" dirty="0">
                <a:solidFill>
                  <a:schemeClr val="tx1"/>
                </a:solidFill>
                <a:latin typeface="Arial" panose="020B0604020202020204" pitchFamily="34" charset="0"/>
                <a:cs typeface="Arial" panose="020B0604020202020204" pitchFamily="34" charset="0"/>
              </a:rPr>
              <a:t>and the prevention of sudden cardiac death -</a:t>
            </a:r>
            <a:r>
              <a:rPr lang="en-US" sz="2400" b="0" i="0" u="none" strike="noStrike" baseline="0" dirty="0">
                <a:latin typeface="Arial" panose="020B0604020202020204" pitchFamily="34" charset="0"/>
                <a:cs typeface="Arial" panose="020B0604020202020204" pitchFamily="34" charset="0"/>
              </a:rPr>
              <a:t>European Heart Journal (2015) 36, 2793–2867</a:t>
            </a:r>
            <a:endParaRPr lang="pt-BR"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3769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18288000" cy="10287000"/>
            <a:chOff x="0" y="1"/>
            <a:chExt cx="18288000" cy="10287000"/>
          </a:xfrm>
        </p:grpSpPr>
        <p:pic>
          <p:nvPicPr>
            <p:cNvPr id="3" name="object 3"/>
            <p:cNvPicPr/>
            <p:nvPr/>
          </p:nvPicPr>
          <p:blipFill>
            <a:blip r:embed="rId2" cstate="print"/>
            <a:stretch>
              <a:fillRect/>
            </a:stretch>
          </p:blipFill>
          <p:spPr>
            <a:xfrm>
              <a:off x="731061" y="1"/>
              <a:ext cx="17556936" cy="10286999"/>
            </a:xfrm>
            <a:prstGeom prst="rect">
              <a:avLst/>
            </a:prstGeom>
          </p:spPr>
        </p:pic>
        <p:pic>
          <p:nvPicPr>
            <p:cNvPr id="4" name="object 4"/>
            <p:cNvPicPr/>
            <p:nvPr/>
          </p:nvPicPr>
          <p:blipFill>
            <a:blip r:embed="rId3" cstate="print"/>
            <a:stretch>
              <a:fillRect/>
            </a:stretch>
          </p:blipFill>
          <p:spPr>
            <a:xfrm>
              <a:off x="13084985" y="6740495"/>
              <a:ext cx="4571999" cy="3546504"/>
            </a:xfrm>
            <a:prstGeom prst="rect">
              <a:avLst/>
            </a:prstGeom>
          </p:spPr>
        </p:pic>
        <p:pic>
          <p:nvPicPr>
            <p:cNvPr id="5" name="object 5"/>
            <p:cNvPicPr/>
            <p:nvPr/>
          </p:nvPicPr>
          <p:blipFill>
            <a:blip r:embed="rId4" cstate="print"/>
            <a:stretch>
              <a:fillRect/>
            </a:stretch>
          </p:blipFill>
          <p:spPr>
            <a:xfrm>
              <a:off x="1034764" y="188047"/>
              <a:ext cx="2308280" cy="1927606"/>
            </a:xfrm>
            <a:prstGeom prst="rect">
              <a:avLst/>
            </a:prstGeom>
          </p:spPr>
        </p:pic>
        <p:pic>
          <p:nvPicPr>
            <p:cNvPr id="6" name="object 6"/>
            <p:cNvPicPr/>
            <p:nvPr/>
          </p:nvPicPr>
          <p:blipFill>
            <a:blip r:embed="rId5" cstate="print"/>
            <a:stretch>
              <a:fillRect/>
            </a:stretch>
          </p:blipFill>
          <p:spPr>
            <a:xfrm>
              <a:off x="9910886" y="8174402"/>
              <a:ext cx="2308175" cy="1927833"/>
            </a:xfrm>
            <a:prstGeom prst="rect">
              <a:avLst/>
            </a:prstGeom>
          </p:spPr>
        </p:pic>
        <p:sp>
          <p:nvSpPr>
            <p:cNvPr id="7" name="object 7"/>
            <p:cNvSpPr/>
            <p:nvPr/>
          </p:nvSpPr>
          <p:spPr>
            <a:xfrm>
              <a:off x="13679796" y="1"/>
              <a:ext cx="4608830" cy="4597400"/>
            </a:xfrm>
            <a:custGeom>
              <a:avLst/>
              <a:gdLst/>
              <a:ahLst/>
              <a:cxnLst/>
              <a:rect l="l" t="t" r="r" b="b"/>
              <a:pathLst>
                <a:path w="4608830" h="4597400">
                  <a:moveTo>
                    <a:pt x="0" y="0"/>
                  </a:moveTo>
                  <a:lnTo>
                    <a:pt x="4608203" y="0"/>
                  </a:lnTo>
                  <a:lnTo>
                    <a:pt x="4608203" y="4597112"/>
                  </a:lnTo>
                  <a:lnTo>
                    <a:pt x="0" y="0"/>
                  </a:lnTo>
                  <a:close/>
                </a:path>
              </a:pathLst>
            </a:custGeom>
            <a:solidFill>
              <a:srgbClr val="66BE44"/>
            </a:solidFill>
          </p:spPr>
          <p:txBody>
            <a:bodyPr wrap="square" lIns="0" tIns="0" rIns="0" bIns="0" rtlCol="0"/>
            <a:lstStyle/>
            <a:p>
              <a:endParaRPr/>
            </a:p>
          </p:txBody>
        </p:sp>
        <p:sp>
          <p:nvSpPr>
            <p:cNvPr id="8" name="object 8"/>
            <p:cNvSpPr/>
            <p:nvPr/>
          </p:nvSpPr>
          <p:spPr>
            <a:xfrm>
              <a:off x="13293628" y="491892"/>
              <a:ext cx="4445000" cy="4445000"/>
            </a:xfrm>
            <a:custGeom>
              <a:avLst/>
              <a:gdLst/>
              <a:ahLst/>
              <a:cxnLst/>
              <a:rect l="l" t="t" r="r" b="b"/>
              <a:pathLst>
                <a:path w="4445000" h="4445000">
                  <a:moveTo>
                    <a:pt x="4444426" y="4444426"/>
                  </a:moveTo>
                  <a:lnTo>
                    <a:pt x="4251334" y="4440328"/>
                  </a:lnTo>
                  <a:lnTo>
                    <a:pt x="4060373" y="4428144"/>
                  </a:lnTo>
                  <a:lnTo>
                    <a:pt x="3871707" y="4408040"/>
                  </a:lnTo>
                  <a:lnTo>
                    <a:pt x="3685501" y="4380180"/>
                  </a:lnTo>
                  <a:lnTo>
                    <a:pt x="3501922" y="4344732"/>
                  </a:lnTo>
                  <a:lnTo>
                    <a:pt x="3321135" y="4301859"/>
                  </a:lnTo>
                  <a:lnTo>
                    <a:pt x="3143306" y="4251727"/>
                  </a:lnTo>
                  <a:lnTo>
                    <a:pt x="2968598" y="4194503"/>
                  </a:lnTo>
                  <a:lnTo>
                    <a:pt x="2797179" y="4130350"/>
                  </a:lnTo>
                  <a:lnTo>
                    <a:pt x="2587781" y="4040669"/>
                  </a:lnTo>
                  <a:lnTo>
                    <a:pt x="2384103" y="3940746"/>
                  </a:lnTo>
                  <a:lnTo>
                    <a:pt x="2186466" y="3830902"/>
                  </a:lnTo>
                  <a:lnTo>
                    <a:pt x="1995196" y="3711462"/>
                  </a:lnTo>
                  <a:lnTo>
                    <a:pt x="1810614" y="3582748"/>
                  </a:lnTo>
                  <a:lnTo>
                    <a:pt x="1633043" y="3445083"/>
                  </a:lnTo>
                  <a:lnTo>
                    <a:pt x="1462808" y="3298791"/>
                  </a:lnTo>
                  <a:lnTo>
                    <a:pt x="1300231" y="3144195"/>
                  </a:lnTo>
                  <a:lnTo>
                    <a:pt x="1145634" y="2981617"/>
                  </a:lnTo>
                  <a:lnTo>
                    <a:pt x="999342" y="2811382"/>
                  </a:lnTo>
                  <a:lnTo>
                    <a:pt x="861678" y="2633812"/>
                  </a:lnTo>
                  <a:lnTo>
                    <a:pt x="732964" y="2449230"/>
                  </a:lnTo>
                  <a:lnTo>
                    <a:pt x="613523" y="2257959"/>
                  </a:lnTo>
                  <a:lnTo>
                    <a:pt x="503680" y="2060323"/>
                  </a:lnTo>
                  <a:lnTo>
                    <a:pt x="403756" y="1856644"/>
                  </a:lnTo>
                  <a:lnTo>
                    <a:pt x="314075" y="1647246"/>
                  </a:lnTo>
                  <a:lnTo>
                    <a:pt x="249923" y="1475827"/>
                  </a:lnTo>
                  <a:lnTo>
                    <a:pt x="192698" y="1301120"/>
                  </a:lnTo>
                  <a:lnTo>
                    <a:pt x="142567" y="1123290"/>
                  </a:lnTo>
                  <a:lnTo>
                    <a:pt x="99694" y="942503"/>
                  </a:lnTo>
                  <a:lnTo>
                    <a:pt x="64245" y="758924"/>
                  </a:lnTo>
                  <a:lnTo>
                    <a:pt x="36386" y="572719"/>
                  </a:lnTo>
                  <a:lnTo>
                    <a:pt x="16281" y="384053"/>
                  </a:lnTo>
                  <a:lnTo>
                    <a:pt x="4098" y="193091"/>
                  </a:lnTo>
                  <a:lnTo>
                    <a:pt x="0" y="0"/>
                  </a:lnTo>
                  <a:lnTo>
                    <a:pt x="4444426" y="0"/>
                  </a:lnTo>
                  <a:lnTo>
                    <a:pt x="4444426" y="4444426"/>
                  </a:lnTo>
                  <a:close/>
                </a:path>
              </a:pathLst>
            </a:custGeom>
            <a:solidFill>
              <a:srgbClr val="FFFFFF"/>
            </a:solidFill>
          </p:spPr>
          <p:txBody>
            <a:bodyPr wrap="square" lIns="0" tIns="0" rIns="0" bIns="0" rtlCol="0"/>
            <a:lstStyle/>
            <a:p>
              <a:endParaRPr/>
            </a:p>
          </p:txBody>
        </p:sp>
        <p:sp>
          <p:nvSpPr>
            <p:cNvPr id="9" name="object 9"/>
            <p:cNvSpPr/>
            <p:nvPr/>
          </p:nvSpPr>
          <p:spPr>
            <a:xfrm>
              <a:off x="14097649" y="1"/>
              <a:ext cx="4190365" cy="4127500"/>
            </a:xfrm>
            <a:custGeom>
              <a:avLst/>
              <a:gdLst/>
              <a:ahLst/>
              <a:cxnLst/>
              <a:rect l="l" t="t" r="r" b="b"/>
              <a:pathLst>
                <a:path w="4190365" h="4127500">
                  <a:moveTo>
                    <a:pt x="4190348" y="4127500"/>
                  </a:moveTo>
                  <a:lnTo>
                    <a:pt x="4098701" y="4127500"/>
                  </a:lnTo>
                  <a:lnTo>
                    <a:pt x="4050830" y="4114800"/>
                  </a:lnTo>
                  <a:lnTo>
                    <a:pt x="3955533" y="4114800"/>
                  </a:lnTo>
                  <a:lnTo>
                    <a:pt x="3908111" y="4102100"/>
                  </a:lnTo>
                  <a:lnTo>
                    <a:pt x="3860844" y="4102100"/>
                  </a:lnTo>
                  <a:lnTo>
                    <a:pt x="3813734" y="4089400"/>
                  </a:lnTo>
                  <a:lnTo>
                    <a:pt x="3766784" y="4089400"/>
                  </a:lnTo>
                  <a:lnTo>
                    <a:pt x="3719997" y="4076700"/>
                  </a:lnTo>
                  <a:lnTo>
                    <a:pt x="3673375" y="4076700"/>
                  </a:lnTo>
                  <a:lnTo>
                    <a:pt x="3580637" y="4051300"/>
                  </a:lnTo>
                  <a:lnTo>
                    <a:pt x="3534527" y="4051300"/>
                  </a:lnTo>
                  <a:lnTo>
                    <a:pt x="3306659" y="3987800"/>
                  </a:lnTo>
                  <a:lnTo>
                    <a:pt x="3261641" y="3987800"/>
                  </a:lnTo>
                  <a:lnTo>
                    <a:pt x="3127745" y="3949700"/>
                  </a:lnTo>
                  <a:lnTo>
                    <a:pt x="3083508" y="3924300"/>
                  </a:lnTo>
                  <a:lnTo>
                    <a:pt x="2908602" y="3873500"/>
                  </a:lnTo>
                  <a:lnTo>
                    <a:pt x="2865399" y="3848100"/>
                  </a:lnTo>
                  <a:lnTo>
                    <a:pt x="2737089" y="3810000"/>
                  </a:lnTo>
                  <a:lnTo>
                    <a:pt x="2694761" y="3784600"/>
                  </a:lnTo>
                  <a:lnTo>
                    <a:pt x="2652658" y="3771900"/>
                  </a:lnTo>
                  <a:lnTo>
                    <a:pt x="2610783" y="3746500"/>
                  </a:lnTo>
                  <a:lnTo>
                    <a:pt x="2569138" y="3733800"/>
                  </a:lnTo>
                  <a:lnTo>
                    <a:pt x="2527726" y="3708400"/>
                  </a:lnTo>
                  <a:lnTo>
                    <a:pt x="2486550" y="3695700"/>
                  </a:lnTo>
                  <a:lnTo>
                    <a:pt x="2404914" y="3644900"/>
                  </a:lnTo>
                  <a:lnTo>
                    <a:pt x="2364461" y="3632200"/>
                  </a:lnTo>
                  <a:lnTo>
                    <a:pt x="2284294" y="3581400"/>
                  </a:lnTo>
                  <a:lnTo>
                    <a:pt x="2244586" y="3568700"/>
                  </a:lnTo>
                  <a:lnTo>
                    <a:pt x="2205131" y="3543300"/>
                  </a:lnTo>
                  <a:lnTo>
                    <a:pt x="2049905" y="3441700"/>
                  </a:lnTo>
                  <a:lnTo>
                    <a:pt x="2011760" y="3429000"/>
                  </a:lnTo>
                  <a:lnTo>
                    <a:pt x="1898950" y="3352800"/>
                  </a:lnTo>
                  <a:lnTo>
                    <a:pt x="1861898" y="3314700"/>
                  </a:lnTo>
                  <a:lnTo>
                    <a:pt x="1752431" y="3238500"/>
                  </a:lnTo>
                  <a:lnTo>
                    <a:pt x="1645554" y="3162300"/>
                  </a:lnTo>
                  <a:lnTo>
                    <a:pt x="1610516" y="3124200"/>
                  </a:lnTo>
                  <a:lnTo>
                    <a:pt x="1541338" y="3073400"/>
                  </a:lnTo>
                  <a:lnTo>
                    <a:pt x="1507202" y="3035300"/>
                  </a:lnTo>
                  <a:lnTo>
                    <a:pt x="1439852" y="2984500"/>
                  </a:lnTo>
                  <a:lnTo>
                    <a:pt x="1406642" y="2946400"/>
                  </a:lnTo>
                  <a:lnTo>
                    <a:pt x="1373746" y="2921000"/>
                  </a:lnTo>
                  <a:lnTo>
                    <a:pt x="1341167" y="2882900"/>
                  </a:lnTo>
                  <a:lnTo>
                    <a:pt x="1308906" y="2857500"/>
                  </a:lnTo>
                  <a:lnTo>
                    <a:pt x="1276967" y="2819400"/>
                  </a:lnTo>
                  <a:lnTo>
                    <a:pt x="1245353" y="2794000"/>
                  </a:lnTo>
                  <a:lnTo>
                    <a:pt x="1214065" y="2755900"/>
                  </a:lnTo>
                  <a:lnTo>
                    <a:pt x="1183107" y="2730500"/>
                  </a:lnTo>
                  <a:lnTo>
                    <a:pt x="1152481" y="2692400"/>
                  </a:lnTo>
                  <a:lnTo>
                    <a:pt x="1122189" y="2654300"/>
                  </a:lnTo>
                  <a:lnTo>
                    <a:pt x="1092235" y="2628900"/>
                  </a:lnTo>
                  <a:lnTo>
                    <a:pt x="1062621" y="2590800"/>
                  </a:lnTo>
                  <a:lnTo>
                    <a:pt x="1033349" y="2552700"/>
                  </a:lnTo>
                  <a:lnTo>
                    <a:pt x="1004423" y="2527300"/>
                  </a:lnTo>
                  <a:lnTo>
                    <a:pt x="975844" y="2489200"/>
                  </a:lnTo>
                  <a:lnTo>
                    <a:pt x="947615" y="2451100"/>
                  </a:lnTo>
                  <a:lnTo>
                    <a:pt x="919740" y="2413000"/>
                  </a:lnTo>
                  <a:lnTo>
                    <a:pt x="892220" y="2374900"/>
                  </a:lnTo>
                  <a:lnTo>
                    <a:pt x="865058" y="2349500"/>
                  </a:lnTo>
                  <a:lnTo>
                    <a:pt x="838257" y="2311400"/>
                  </a:lnTo>
                  <a:lnTo>
                    <a:pt x="811819" y="2273300"/>
                  </a:lnTo>
                  <a:lnTo>
                    <a:pt x="785747" y="2235200"/>
                  </a:lnTo>
                  <a:lnTo>
                    <a:pt x="760044" y="2197100"/>
                  </a:lnTo>
                  <a:lnTo>
                    <a:pt x="734712" y="2159000"/>
                  </a:lnTo>
                  <a:lnTo>
                    <a:pt x="709754" y="2120900"/>
                  </a:lnTo>
                  <a:lnTo>
                    <a:pt x="685172" y="2082800"/>
                  </a:lnTo>
                  <a:lnTo>
                    <a:pt x="660970" y="2044700"/>
                  </a:lnTo>
                  <a:lnTo>
                    <a:pt x="637148" y="2006600"/>
                  </a:lnTo>
                  <a:lnTo>
                    <a:pt x="613712" y="1968500"/>
                  </a:lnTo>
                  <a:lnTo>
                    <a:pt x="590662" y="1930400"/>
                  </a:lnTo>
                  <a:lnTo>
                    <a:pt x="568001" y="1892300"/>
                  </a:lnTo>
                  <a:lnTo>
                    <a:pt x="545732" y="1841500"/>
                  </a:lnTo>
                  <a:lnTo>
                    <a:pt x="523859" y="1803400"/>
                  </a:lnTo>
                  <a:lnTo>
                    <a:pt x="502382" y="1765300"/>
                  </a:lnTo>
                  <a:lnTo>
                    <a:pt x="481305" y="1727200"/>
                  </a:lnTo>
                  <a:lnTo>
                    <a:pt x="460631" y="1689100"/>
                  </a:lnTo>
                  <a:lnTo>
                    <a:pt x="440362" y="1651000"/>
                  </a:lnTo>
                  <a:lnTo>
                    <a:pt x="420501" y="1600200"/>
                  </a:lnTo>
                  <a:lnTo>
                    <a:pt x="401050" y="1562100"/>
                  </a:lnTo>
                  <a:lnTo>
                    <a:pt x="382011" y="1524000"/>
                  </a:lnTo>
                  <a:lnTo>
                    <a:pt x="363389" y="1473200"/>
                  </a:lnTo>
                  <a:lnTo>
                    <a:pt x="345184" y="1435100"/>
                  </a:lnTo>
                  <a:lnTo>
                    <a:pt x="327401" y="1397000"/>
                  </a:lnTo>
                  <a:lnTo>
                    <a:pt x="310040" y="1346200"/>
                  </a:lnTo>
                  <a:lnTo>
                    <a:pt x="293106" y="1308100"/>
                  </a:lnTo>
                  <a:lnTo>
                    <a:pt x="276600" y="1270000"/>
                  </a:lnTo>
                  <a:lnTo>
                    <a:pt x="260525" y="1219200"/>
                  </a:lnTo>
                  <a:lnTo>
                    <a:pt x="244884" y="1181100"/>
                  </a:lnTo>
                  <a:lnTo>
                    <a:pt x="229680" y="1130300"/>
                  </a:lnTo>
                  <a:lnTo>
                    <a:pt x="214914" y="1092200"/>
                  </a:lnTo>
                  <a:lnTo>
                    <a:pt x="200590" y="1041400"/>
                  </a:lnTo>
                  <a:lnTo>
                    <a:pt x="186711" y="1003300"/>
                  </a:lnTo>
                  <a:lnTo>
                    <a:pt x="173278" y="952500"/>
                  </a:lnTo>
                  <a:lnTo>
                    <a:pt x="160294" y="914400"/>
                  </a:lnTo>
                  <a:lnTo>
                    <a:pt x="147763" y="863600"/>
                  </a:lnTo>
                  <a:lnTo>
                    <a:pt x="135686" y="825500"/>
                  </a:lnTo>
                  <a:lnTo>
                    <a:pt x="124067" y="774700"/>
                  </a:lnTo>
                  <a:lnTo>
                    <a:pt x="112907" y="736600"/>
                  </a:lnTo>
                  <a:lnTo>
                    <a:pt x="102210" y="685800"/>
                  </a:lnTo>
                  <a:lnTo>
                    <a:pt x="91978" y="635000"/>
                  </a:lnTo>
                  <a:lnTo>
                    <a:pt x="82213" y="596900"/>
                  </a:lnTo>
                  <a:lnTo>
                    <a:pt x="72919" y="546100"/>
                  </a:lnTo>
                  <a:lnTo>
                    <a:pt x="64098" y="495300"/>
                  </a:lnTo>
                  <a:lnTo>
                    <a:pt x="55752" y="457200"/>
                  </a:lnTo>
                  <a:lnTo>
                    <a:pt x="47885" y="406400"/>
                  </a:lnTo>
                  <a:lnTo>
                    <a:pt x="40498" y="355600"/>
                  </a:lnTo>
                  <a:lnTo>
                    <a:pt x="33594" y="317500"/>
                  </a:lnTo>
                  <a:lnTo>
                    <a:pt x="27177" y="266700"/>
                  </a:lnTo>
                  <a:lnTo>
                    <a:pt x="21248" y="215900"/>
                  </a:lnTo>
                  <a:lnTo>
                    <a:pt x="15810" y="177800"/>
                  </a:lnTo>
                  <a:lnTo>
                    <a:pt x="10866" y="127000"/>
                  </a:lnTo>
                  <a:lnTo>
                    <a:pt x="6418" y="76200"/>
                  </a:lnTo>
                  <a:lnTo>
                    <a:pt x="2469" y="25400"/>
                  </a:lnTo>
                  <a:lnTo>
                    <a:pt x="0" y="0"/>
                  </a:lnTo>
                  <a:lnTo>
                    <a:pt x="195294" y="0"/>
                  </a:lnTo>
                  <a:lnTo>
                    <a:pt x="197556" y="25400"/>
                  </a:lnTo>
                  <a:lnTo>
                    <a:pt x="201514" y="76200"/>
                  </a:lnTo>
                  <a:lnTo>
                    <a:pt x="206000" y="127000"/>
                  </a:lnTo>
                  <a:lnTo>
                    <a:pt x="211011" y="165100"/>
                  </a:lnTo>
                  <a:lnTo>
                    <a:pt x="216546" y="215900"/>
                  </a:lnTo>
                  <a:lnTo>
                    <a:pt x="222599" y="266700"/>
                  </a:lnTo>
                  <a:lnTo>
                    <a:pt x="229170" y="317500"/>
                  </a:lnTo>
                  <a:lnTo>
                    <a:pt x="236254" y="355600"/>
                  </a:lnTo>
                  <a:lnTo>
                    <a:pt x="243850" y="406400"/>
                  </a:lnTo>
                  <a:lnTo>
                    <a:pt x="251953" y="457200"/>
                  </a:lnTo>
                  <a:lnTo>
                    <a:pt x="260562" y="495300"/>
                  </a:lnTo>
                  <a:lnTo>
                    <a:pt x="269674" y="546100"/>
                  </a:lnTo>
                  <a:lnTo>
                    <a:pt x="279284" y="596900"/>
                  </a:lnTo>
                  <a:lnTo>
                    <a:pt x="289392" y="635000"/>
                  </a:lnTo>
                  <a:lnTo>
                    <a:pt x="299992" y="685800"/>
                  </a:lnTo>
                  <a:lnTo>
                    <a:pt x="311084" y="723900"/>
                  </a:lnTo>
                  <a:lnTo>
                    <a:pt x="322664" y="774700"/>
                  </a:lnTo>
                  <a:lnTo>
                    <a:pt x="334729" y="825500"/>
                  </a:lnTo>
                  <a:lnTo>
                    <a:pt x="347276" y="863600"/>
                  </a:lnTo>
                  <a:lnTo>
                    <a:pt x="360302" y="914400"/>
                  </a:lnTo>
                  <a:lnTo>
                    <a:pt x="373804" y="952500"/>
                  </a:lnTo>
                  <a:lnTo>
                    <a:pt x="387780" y="1003300"/>
                  </a:lnTo>
                  <a:lnTo>
                    <a:pt x="402227" y="1041400"/>
                  </a:lnTo>
                  <a:lnTo>
                    <a:pt x="417141" y="1092200"/>
                  </a:lnTo>
                  <a:lnTo>
                    <a:pt x="432520" y="1130300"/>
                  </a:lnTo>
                  <a:lnTo>
                    <a:pt x="448361" y="1168400"/>
                  </a:lnTo>
                  <a:lnTo>
                    <a:pt x="464661" y="1219200"/>
                  </a:lnTo>
                  <a:lnTo>
                    <a:pt x="481418" y="1257300"/>
                  </a:lnTo>
                  <a:lnTo>
                    <a:pt x="498627" y="1308100"/>
                  </a:lnTo>
                  <a:lnTo>
                    <a:pt x="516287" y="1346200"/>
                  </a:lnTo>
                  <a:lnTo>
                    <a:pt x="534395" y="1384300"/>
                  </a:lnTo>
                  <a:lnTo>
                    <a:pt x="552947" y="1435100"/>
                  </a:lnTo>
                  <a:lnTo>
                    <a:pt x="571940" y="1473200"/>
                  </a:lnTo>
                  <a:lnTo>
                    <a:pt x="591373" y="1511300"/>
                  </a:lnTo>
                  <a:lnTo>
                    <a:pt x="611242" y="1549400"/>
                  </a:lnTo>
                  <a:lnTo>
                    <a:pt x="631543" y="1600200"/>
                  </a:lnTo>
                  <a:lnTo>
                    <a:pt x="652275" y="1638300"/>
                  </a:lnTo>
                  <a:lnTo>
                    <a:pt x="673434" y="1676400"/>
                  </a:lnTo>
                  <a:lnTo>
                    <a:pt x="695018" y="1714500"/>
                  </a:lnTo>
                  <a:lnTo>
                    <a:pt x="717023" y="1752600"/>
                  </a:lnTo>
                  <a:lnTo>
                    <a:pt x="739446" y="1803400"/>
                  </a:lnTo>
                  <a:lnTo>
                    <a:pt x="762286" y="1841500"/>
                  </a:lnTo>
                  <a:lnTo>
                    <a:pt x="785538" y="1879600"/>
                  </a:lnTo>
                  <a:lnTo>
                    <a:pt x="809200" y="1917700"/>
                  </a:lnTo>
                  <a:lnTo>
                    <a:pt x="833269" y="1955800"/>
                  </a:lnTo>
                  <a:lnTo>
                    <a:pt x="857743" y="1993900"/>
                  </a:lnTo>
                  <a:lnTo>
                    <a:pt x="882618" y="2032000"/>
                  </a:lnTo>
                  <a:lnTo>
                    <a:pt x="907891" y="2070100"/>
                  </a:lnTo>
                  <a:lnTo>
                    <a:pt x="933560" y="2108200"/>
                  </a:lnTo>
                  <a:lnTo>
                    <a:pt x="959621" y="2146300"/>
                  </a:lnTo>
                  <a:lnTo>
                    <a:pt x="986072" y="2184400"/>
                  </a:lnTo>
                  <a:lnTo>
                    <a:pt x="1012910" y="2222500"/>
                  </a:lnTo>
                  <a:lnTo>
                    <a:pt x="1040132" y="2260600"/>
                  </a:lnTo>
                  <a:lnTo>
                    <a:pt x="1067735" y="2286000"/>
                  </a:lnTo>
                  <a:lnTo>
                    <a:pt x="1095717" y="2324100"/>
                  </a:lnTo>
                  <a:lnTo>
                    <a:pt x="1124073" y="2362200"/>
                  </a:lnTo>
                  <a:lnTo>
                    <a:pt x="1152802" y="2400300"/>
                  </a:lnTo>
                  <a:lnTo>
                    <a:pt x="1181901" y="2438400"/>
                  </a:lnTo>
                  <a:lnTo>
                    <a:pt x="1211366" y="2463800"/>
                  </a:lnTo>
                  <a:lnTo>
                    <a:pt x="1241195" y="2501900"/>
                  </a:lnTo>
                  <a:lnTo>
                    <a:pt x="1271385" y="2540000"/>
                  </a:lnTo>
                  <a:lnTo>
                    <a:pt x="1301933" y="2565400"/>
                  </a:lnTo>
                  <a:lnTo>
                    <a:pt x="1332836" y="2603500"/>
                  </a:lnTo>
                  <a:lnTo>
                    <a:pt x="1364092" y="2641600"/>
                  </a:lnTo>
                  <a:lnTo>
                    <a:pt x="1395696" y="2667000"/>
                  </a:lnTo>
                  <a:lnTo>
                    <a:pt x="1427648" y="2705100"/>
                  </a:lnTo>
                  <a:lnTo>
                    <a:pt x="1459942" y="2730500"/>
                  </a:lnTo>
                  <a:lnTo>
                    <a:pt x="1492578" y="2768600"/>
                  </a:lnTo>
                  <a:lnTo>
                    <a:pt x="1525551" y="2794000"/>
                  </a:lnTo>
                  <a:lnTo>
                    <a:pt x="1558859" y="2832100"/>
                  </a:lnTo>
                  <a:lnTo>
                    <a:pt x="1626468" y="2882900"/>
                  </a:lnTo>
                  <a:lnTo>
                    <a:pt x="1660763" y="2921000"/>
                  </a:lnTo>
                  <a:lnTo>
                    <a:pt x="1730321" y="2971800"/>
                  </a:lnTo>
                  <a:lnTo>
                    <a:pt x="1765578" y="3009900"/>
                  </a:lnTo>
                  <a:lnTo>
                    <a:pt x="1873225" y="3086100"/>
                  </a:lnTo>
                  <a:lnTo>
                    <a:pt x="1946525" y="3136900"/>
                  </a:lnTo>
                  <a:lnTo>
                    <a:pt x="1983627" y="3175000"/>
                  </a:lnTo>
                  <a:lnTo>
                    <a:pt x="2096704" y="3251200"/>
                  </a:lnTo>
                  <a:lnTo>
                    <a:pt x="2173538" y="3302000"/>
                  </a:lnTo>
                  <a:lnTo>
                    <a:pt x="2212381" y="3314700"/>
                  </a:lnTo>
                  <a:lnTo>
                    <a:pt x="2370523" y="3416300"/>
                  </a:lnTo>
                  <a:lnTo>
                    <a:pt x="2410737" y="3429000"/>
                  </a:lnTo>
                  <a:lnTo>
                    <a:pt x="2491959" y="3479800"/>
                  </a:lnTo>
                  <a:lnTo>
                    <a:pt x="2532961" y="3492500"/>
                  </a:lnTo>
                  <a:lnTo>
                    <a:pt x="2615733" y="3543300"/>
                  </a:lnTo>
                  <a:lnTo>
                    <a:pt x="2657497" y="3556000"/>
                  </a:lnTo>
                  <a:lnTo>
                    <a:pt x="2699510" y="3581400"/>
                  </a:lnTo>
                  <a:lnTo>
                    <a:pt x="2741768" y="3594100"/>
                  </a:lnTo>
                  <a:lnTo>
                    <a:pt x="2784269" y="3619500"/>
                  </a:lnTo>
                  <a:lnTo>
                    <a:pt x="2869986" y="3644900"/>
                  </a:lnTo>
                  <a:lnTo>
                    <a:pt x="2913197" y="3670300"/>
                  </a:lnTo>
                  <a:lnTo>
                    <a:pt x="3044203" y="3708400"/>
                  </a:lnTo>
                  <a:lnTo>
                    <a:pt x="3088321" y="3733800"/>
                  </a:lnTo>
                  <a:lnTo>
                    <a:pt x="3494904" y="3848100"/>
                  </a:lnTo>
                  <a:lnTo>
                    <a:pt x="3541086" y="3848100"/>
                  </a:lnTo>
                  <a:lnTo>
                    <a:pt x="3680762" y="3886200"/>
                  </a:lnTo>
                  <a:lnTo>
                    <a:pt x="3727689" y="3886200"/>
                  </a:lnTo>
                  <a:lnTo>
                    <a:pt x="3774794" y="3898900"/>
                  </a:lnTo>
                  <a:lnTo>
                    <a:pt x="3822076" y="3898900"/>
                  </a:lnTo>
                  <a:lnTo>
                    <a:pt x="3869531" y="3911600"/>
                  </a:lnTo>
                  <a:lnTo>
                    <a:pt x="3917156" y="3911600"/>
                  </a:lnTo>
                  <a:lnTo>
                    <a:pt x="3964949" y="3924300"/>
                  </a:lnTo>
                  <a:lnTo>
                    <a:pt x="4012906" y="3924300"/>
                  </a:lnTo>
                  <a:lnTo>
                    <a:pt x="4061025" y="3937000"/>
                  </a:lnTo>
                  <a:lnTo>
                    <a:pt x="4190348" y="3937000"/>
                  </a:lnTo>
                  <a:lnTo>
                    <a:pt x="4190348" y="4127500"/>
                  </a:lnTo>
                  <a:close/>
                </a:path>
              </a:pathLst>
            </a:custGeom>
            <a:solidFill>
              <a:srgbClr val="38414F"/>
            </a:solidFill>
          </p:spPr>
          <p:txBody>
            <a:bodyPr wrap="square" lIns="0" tIns="0" rIns="0" bIns="0" rtlCol="0"/>
            <a:lstStyle/>
            <a:p>
              <a:endParaRPr/>
            </a:p>
          </p:txBody>
        </p:sp>
        <p:sp>
          <p:nvSpPr>
            <p:cNvPr id="10" name="object 10"/>
            <p:cNvSpPr/>
            <p:nvPr/>
          </p:nvSpPr>
          <p:spPr>
            <a:xfrm>
              <a:off x="2775946" y="3204339"/>
              <a:ext cx="9145270" cy="4123054"/>
            </a:xfrm>
            <a:custGeom>
              <a:avLst/>
              <a:gdLst/>
              <a:ahLst/>
              <a:cxnLst/>
              <a:rect l="l" t="t" r="r" b="b"/>
              <a:pathLst>
                <a:path w="9145270" h="4123054">
                  <a:moveTo>
                    <a:pt x="8758354" y="4123042"/>
                  </a:moveTo>
                  <a:lnTo>
                    <a:pt x="307280" y="4123042"/>
                  </a:lnTo>
                  <a:lnTo>
                    <a:pt x="250099" y="4120409"/>
                  </a:lnTo>
                  <a:lnTo>
                    <a:pt x="197783" y="4112666"/>
                  </a:lnTo>
                  <a:lnTo>
                    <a:pt x="150070" y="4100048"/>
                  </a:lnTo>
                  <a:lnTo>
                    <a:pt x="106697" y="4082791"/>
                  </a:lnTo>
                  <a:lnTo>
                    <a:pt x="67403" y="4061128"/>
                  </a:lnTo>
                  <a:lnTo>
                    <a:pt x="31925" y="4035296"/>
                  </a:lnTo>
                  <a:lnTo>
                    <a:pt x="0" y="4005528"/>
                  </a:lnTo>
                  <a:lnTo>
                    <a:pt x="41469" y="4021214"/>
                  </a:lnTo>
                  <a:lnTo>
                    <a:pt x="84828" y="4032808"/>
                  </a:lnTo>
                  <a:lnTo>
                    <a:pt x="129447" y="4039996"/>
                  </a:lnTo>
                  <a:lnTo>
                    <a:pt x="174696" y="4042461"/>
                  </a:lnTo>
                  <a:lnTo>
                    <a:pt x="8657568" y="4042461"/>
                  </a:lnTo>
                  <a:lnTo>
                    <a:pt x="8703367" y="4039636"/>
                  </a:lnTo>
                  <a:lnTo>
                    <a:pt x="8748344" y="4031371"/>
                  </a:lnTo>
                  <a:lnTo>
                    <a:pt x="8792087" y="4017981"/>
                  </a:lnTo>
                  <a:lnTo>
                    <a:pt x="8834184" y="3999783"/>
                  </a:lnTo>
                  <a:lnTo>
                    <a:pt x="8874224" y="3977091"/>
                  </a:lnTo>
                  <a:lnTo>
                    <a:pt x="8911796" y="3950222"/>
                  </a:lnTo>
                  <a:lnTo>
                    <a:pt x="8946489" y="3919492"/>
                  </a:lnTo>
                  <a:lnTo>
                    <a:pt x="8977890" y="3885216"/>
                  </a:lnTo>
                  <a:lnTo>
                    <a:pt x="9005589" y="3847709"/>
                  </a:lnTo>
                  <a:lnTo>
                    <a:pt x="9029174" y="3807288"/>
                  </a:lnTo>
                  <a:lnTo>
                    <a:pt x="9048235" y="3764268"/>
                  </a:lnTo>
                  <a:lnTo>
                    <a:pt x="9062359" y="3718964"/>
                  </a:lnTo>
                  <a:lnTo>
                    <a:pt x="9071134" y="3671693"/>
                  </a:lnTo>
                  <a:lnTo>
                    <a:pt x="9074151" y="3622771"/>
                  </a:lnTo>
                  <a:lnTo>
                    <a:pt x="9074151" y="137658"/>
                  </a:lnTo>
                  <a:lnTo>
                    <a:pt x="9072839" y="102457"/>
                  </a:lnTo>
                  <a:lnTo>
                    <a:pt x="9068692" y="67570"/>
                  </a:lnTo>
                  <a:lnTo>
                    <a:pt x="9061395" y="33312"/>
                  </a:lnTo>
                  <a:lnTo>
                    <a:pt x="9050634" y="0"/>
                  </a:lnTo>
                  <a:lnTo>
                    <a:pt x="9077433" y="35207"/>
                  </a:lnTo>
                  <a:lnTo>
                    <a:pt x="9100405" y="73492"/>
                  </a:lnTo>
                  <a:lnTo>
                    <a:pt x="9119085" y="114575"/>
                  </a:lnTo>
                  <a:lnTo>
                    <a:pt x="9133006" y="158176"/>
                  </a:lnTo>
                  <a:lnTo>
                    <a:pt x="9141700" y="204016"/>
                  </a:lnTo>
                  <a:lnTo>
                    <a:pt x="9144702" y="251814"/>
                  </a:lnTo>
                  <a:lnTo>
                    <a:pt x="9144702" y="3736926"/>
                  </a:lnTo>
                  <a:lnTo>
                    <a:pt x="9141664" y="3785021"/>
                  </a:lnTo>
                  <a:lnTo>
                    <a:pt x="9132799" y="3831429"/>
                  </a:lnTo>
                  <a:lnTo>
                    <a:pt x="9118485" y="3875774"/>
                  </a:lnTo>
                  <a:lnTo>
                    <a:pt x="9099097" y="3917680"/>
                  </a:lnTo>
                  <a:lnTo>
                    <a:pt x="9075011" y="3956770"/>
                  </a:lnTo>
                  <a:lnTo>
                    <a:pt x="9046604" y="3992670"/>
                  </a:lnTo>
                  <a:lnTo>
                    <a:pt x="9014252" y="4025003"/>
                  </a:lnTo>
                  <a:lnTo>
                    <a:pt x="8978330" y="4053393"/>
                  </a:lnTo>
                  <a:lnTo>
                    <a:pt x="8939216" y="4077464"/>
                  </a:lnTo>
                  <a:lnTo>
                    <a:pt x="8897285" y="4096840"/>
                  </a:lnTo>
                  <a:lnTo>
                    <a:pt x="8852914" y="4111146"/>
                  </a:lnTo>
                  <a:lnTo>
                    <a:pt x="8806478" y="4120005"/>
                  </a:lnTo>
                  <a:lnTo>
                    <a:pt x="8758354" y="4123042"/>
                  </a:lnTo>
                  <a:close/>
                </a:path>
              </a:pathLst>
            </a:custGeom>
            <a:solidFill>
              <a:srgbClr val="99A6B1"/>
            </a:solidFill>
          </p:spPr>
          <p:txBody>
            <a:bodyPr wrap="square" lIns="0" tIns="0" rIns="0" bIns="0" rtlCol="0"/>
            <a:lstStyle/>
            <a:p>
              <a:endParaRPr/>
            </a:p>
          </p:txBody>
        </p:sp>
        <p:sp>
          <p:nvSpPr>
            <p:cNvPr id="11" name="object 11"/>
            <p:cNvSpPr/>
            <p:nvPr/>
          </p:nvSpPr>
          <p:spPr>
            <a:xfrm>
              <a:off x="2564295" y="2955882"/>
              <a:ext cx="9249410" cy="4257675"/>
            </a:xfrm>
            <a:custGeom>
              <a:avLst/>
              <a:gdLst/>
              <a:ahLst/>
              <a:cxnLst/>
              <a:rect l="l" t="t" r="r" b="b"/>
              <a:pathLst>
                <a:path w="9249410" h="4257675">
                  <a:moveTo>
                    <a:pt x="8862500" y="4257343"/>
                  </a:moveTo>
                  <a:lnTo>
                    <a:pt x="386347" y="4257343"/>
                  </a:lnTo>
                  <a:lnTo>
                    <a:pt x="338223" y="4254362"/>
                  </a:lnTo>
                  <a:lnTo>
                    <a:pt x="291788" y="4245649"/>
                  </a:lnTo>
                  <a:lnTo>
                    <a:pt x="247416" y="4231554"/>
                  </a:lnTo>
                  <a:lnTo>
                    <a:pt x="205485" y="4212425"/>
                  </a:lnTo>
                  <a:lnTo>
                    <a:pt x="166371" y="4188611"/>
                  </a:lnTo>
                  <a:lnTo>
                    <a:pt x="130450" y="4160459"/>
                  </a:lnTo>
                  <a:lnTo>
                    <a:pt x="98098" y="4128319"/>
                  </a:lnTo>
                  <a:lnTo>
                    <a:pt x="69691" y="4092538"/>
                  </a:lnTo>
                  <a:lnTo>
                    <a:pt x="45605" y="4053466"/>
                  </a:lnTo>
                  <a:lnTo>
                    <a:pt x="26217" y="4011450"/>
                  </a:lnTo>
                  <a:lnTo>
                    <a:pt x="11902" y="3966840"/>
                  </a:lnTo>
                  <a:lnTo>
                    <a:pt x="3038" y="3919983"/>
                  </a:lnTo>
                  <a:lnTo>
                    <a:pt x="0" y="3871228"/>
                  </a:lnTo>
                  <a:lnTo>
                    <a:pt x="0" y="386115"/>
                  </a:lnTo>
                  <a:lnTo>
                    <a:pt x="3038" y="338020"/>
                  </a:lnTo>
                  <a:lnTo>
                    <a:pt x="11902" y="291612"/>
                  </a:lnTo>
                  <a:lnTo>
                    <a:pt x="26217" y="247267"/>
                  </a:lnTo>
                  <a:lnTo>
                    <a:pt x="45605" y="205362"/>
                  </a:lnTo>
                  <a:lnTo>
                    <a:pt x="69691" y="166271"/>
                  </a:lnTo>
                  <a:lnTo>
                    <a:pt x="98098" y="130371"/>
                  </a:lnTo>
                  <a:lnTo>
                    <a:pt x="130450" y="98039"/>
                  </a:lnTo>
                  <a:lnTo>
                    <a:pt x="166371" y="69649"/>
                  </a:lnTo>
                  <a:lnTo>
                    <a:pt x="205485" y="45577"/>
                  </a:lnTo>
                  <a:lnTo>
                    <a:pt x="247416" y="26201"/>
                  </a:lnTo>
                  <a:lnTo>
                    <a:pt x="291788" y="11895"/>
                  </a:lnTo>
                  <a:lnTo>
                    <a:pt x="338223" y="3036"/>
                  </a:lnTo>
                  <a:lnTo>
                    <a:pt x="386347" y="0"/>
                  </a:lnTo>
                  <a:lnTo>
                    <a:pt x="8862500" y="0"/>
                  </a:lnTo>
                  <a:lnTo>
                    <a:pt x="8910624" y="3036"/>
                  </a:lnTo>
                  <a:lnTo>
                    <a:pt x="8957059" y="11895"/>
                  </a:lnTo>
                  <a:lnTo>
                    <a:pt x="9001431" y="26201"/>
                  </a:lnTo>
                  <a:lnTo>
                    <a:pt x="9043362" y="45577"/>
                  </a:lnTo>
                  <a:lnTo>
                    <a:pt x="9082476" y="69649"/>
                  </a:lnTo>
                  <a:lnTo>
                    <a:pt x="9118397" y="98039"/>
                  </a:lnTo>
                  <a:lnTo>
                    <a:pt x="9150749" y="130371"/>
                  </a:lnTo>
                  <a:lnTo>
                    <a:pt x="9179156" y="166271"/>
                  </a:lnTo>
                  <a:lnTo>
                    <a:pt x="9203242" y="205362"/>
                  </a:lnTo>
                  <a:lnTo>
                    <a:pt x="9222630" y="247267"/>
                  </a:lnTo>
                  <a:lnTo>
                    <a:pt x="9236945" y="291612"/>
                  </a:lnTo>
                  <a:lnTo>
                    <a:pt x="9245809" y="338020"/>
                  </a:lnTo>
                  <a:lnTo>
                    <a:pt x="9248848" y="386115"/>
                  </a:lnTo>
                  <a:lnTo>
                    <a:pt x="9248848" y="3871228"/>
                  </a:lnTo>
                  <a:lnTo>
                    <a:pt x="9245809" y="3919323"/>
                  </a:lnTo>
                  <a:lnTo>
                    <a:pt x="9236945" y="3965730"/>
                  </a:lnTo>
                  <a:lnTo>
                    <a:pt x="9222630" y="4010075"/>
                  </a:lnTo>
                  <a:lnTo>
                    <a:pt x="9203242" y="4051981"/>
                  </a:lnTo>
                  <a:lnTo>
                    <a:pt x="9179156" y="4091071"/>
                  </a:lnTo>
                  <a:lnTo>
                    <a:pt x="9150749" y="4126971"/>
                  </a:lnTo>
                  <a:lnTo>
                    <a:pt x="9118397" y="4159304"/>
                  </a:lnTo>
                  <a:lnTo>
                    <a:pt x="9082476" y="4187694"/>
                  </a:lnTo>
                  <a:lnTo>
                    <a:pt x="9043362" y="4211765"/>
                  </a:lnTo>
                  <a:lnTo>
                    <a:pt x="9001431" y="4231142"/>
                  </a:lnTo>
                  <a:lnTo>
                    <a:pt x="8957059" y="4245447"/>
                  </a:lnTo>
                  <a:lnTo>
                    <a:pt x="8910624" y="4254306"/>
                  </a:lnTo>
                  <a:lnTo>
                    <a:pt x="8862500" y="4257343"/>
                  </a:lnTo>
                  <a:close/>
                </a:path>
              </a:pathLst>
            </a:custGeom>
            <a:solidFill>
              <a:srgbClr val="FFFFFF"/>
            </a:solidFill>
          </p:spPr>
          <p:txBody>
            <a:bodyPr wrap="square" lIns="0" tIns="0" rIns="0" bIns="0" rtlCol="0"/>
            <a:lstStyle/>
            <a:p>
              <a:endParaRPr/>
            </a:p>
          </p:txBody>
        </p:sp>
        <p:sp>
          <p:nvSpPr>
            <p:cNvPr id="12" name="object 12"/>
            <p:cNvSpPr/>
            <p:nvPr/>
          </p:nvSpPr>
          <p:spPr>
            <a:xfrm>
              <a:off x="2530699" y="2922307"/>
              <a:ext cx="9420225" cy="4438650"/>
            </a:xfrm>
            <a:custGeom>
              <a:avLst/>
              <a:gdLst/>
              <a:ahLst/>
              <a:cxnLst/>
              <a:rect l="l" t="t" r="r" b="b"/>
              <a:pathLst>
                <a:path w="9420225" h="4438650">
                  <a:moveTo>
                    <a:pt x="9000241" y="4438649"/>
                  </a:moveTo>
                  <a:lnTo>
                    <a:pt x="560848" y="4438649"/>
                  </a:lnTo>
                  <a:lnTo>
                    <a:pt x="500310" y="4435725"/>
                  </a:lnTo>
                  <a:lnTo>
                    <a:pt x="443990" y="4427190"/>
                  </a:lnTo>
                  <a:lnTo>
                    <a:pt x="391888" y="4413406"/>
                  </a:lnTo>
                  <a:lnTo>
                    <a:pt x="343948" y="4394698"/>
                  </a:lnTo>
                  <a:lnTo>
                    <a:pt x="300351" y="4371522"/>
                  </a:lnTo>
                  <a:lnTo>
                    <a:pt x="260917" y="4344141"/>
                  </a:lnTo>
                  <a:lnTo>
                    <a:pt x="225709" y="4312947"/>
                  </a:lnTo>
                  <a:lnTo>
                    <a:pt x="194728" y="4278299"/>
                  </a:lnTo>
                  <a:lnTo>
                    <a:pt x="167977" y="4240555"/>
                  </a:lnTo>
                  <a:lnTo>
                    <a:pt x="131822" y="4209603"/>
                  </a:lnTo>
                  <a:lnTo>
                    <a:pt x="99211" y="4174874"/>
                  </a:lnTo>
                  <a:lnTo>
                    <a:pt x="70537" y="4136682"/>
                  </a:lnTo>
                  <a:lnTo>
                    <a:pt x="46193" y="4095342"/>
                  </a:lnTo>
                  <a:lnTo>
                    <a:pt x="26574" y="4051170"/>
                  </a:lnTo>
                  <a:lnTo>
                    <a:pt x="12073" y="4004479"/>
                  </a:lnTo>
                  <a:lnTo>
                    <a:pt x="3083" y="3955585"/>
                  </a:lnTo>
                  <a:lnTo>
                    <a:pt x="0" y="3904803"/>
                  </a:lnTo>
                  <a:lnTo>
                    <a:pt x="0" y="419690"/>
                  </a:lnTo>
                  <a:lnTo>
                    <a:pt x="2826" y="370768"/>
                  </a:lnTo>
                  <a:lnTo>
                    <a:pt x="11097" y="323497"/>
                  </a:lnTo>
                  <a:lnTo>
                    <a:pt x="24495" y="278193"/>
                  </a:lnTo>
                  <a:lnTo>
                    <a:pt x="42704" y="235173"/>
                  </a:lnTo>
                  <a:lnTo>
                    <a:pt x="65409" y="194752"/>
                  </a:lnTo>
                  <a:lnTo>
                    <a:pt x="92294" y="157245"/>
                  </a:lnTo>
                  <a:lnTo>
                    <a:pt x="123043" y="122969"/>
                  </a:lnTo>
                  <a:lnTo>
                    <a:pt x="157340" y="92238"/>
                  </a:lnTo>
                  <a:lnTo>
                    <a:pt x="194869" y="65370"/>
                  </a:lnTo>
                  <a:lnTo>
                    <a:pt x="235315" y="42678"/>
                  </a:lnTo>
                  <a:lnTo>
                    <a:pt x="278361" y="24480"/>
                  </a:lnTo>
                  <a:lnTo>
                    <a:pt x="323691" y="11090"/>
                  </a:lnTo>
                  <a:lnTo>
                    <a:pt x="370990" y="2825"/>
                  </a:lnTo>
                  <a:lnTo>
                    <a:pt x="419943" y="0"/>
                  </a:lnTo>
                  <a:lnTo>
                    <a:pt x="8896096" y="0"/>
                  </a:lnTo>
                  <a:lnTo>
                    <a:pt x="8945691" y="2924"/>
                  </a:lnTo>
                  <a:lnTo>
                    <a:pt x="8993490" y="11458"/>
                  </a:lnTo>
                  <a:lnTo>
                    <a:pt x="9039187" y="25243"/>
                  </a:lnTo>
                  <a:lnTo>
                    <a:pt x="9058500" y="33575"/>
                  </a:lnTo>
                  <a:lnTo>
                    <a:pt x="419943" y="33575"/>
                  </a:lnTo>
                  <a:lnTo>
                    <a:pt x="371819" y="36611"/>
                  </a:lnTo>
                  <a:lnTo>
                    <a:pt x="325383" y="45471"/>
                  </a:lnTo>
                  <a:lnTo>
                    <a:pt x="281012" y="59776"/>
                  </a:lnTo>
                  <a:lnTo>
                    <a:pt x="239081" y="79153"/>
                  </a:lnTo>
                  <a:lnTo>
                    <a:pt x="199967" y="103224"/>
                  </a:lnTo>
                  <a:lnTo>
                    <a:pt x="164045" y="131614"/>
                  </a:lnTo>
                  <a:lnTo>
                    <a:pt x="131693" y="163947"/>
                  </a:lnTo>
                  <a:lnTo>
                    <a:pt x="103286" y="199846"/>
                  </a:lnTo>
                  <a:lnTo>
                    <a:pt x="79200" y="238937"/>
                  </a:lnTo>
                  <a:lnTo>
                    <a:pt x="59812" y="280843"/>
                  </a:lnTo>
                  <a:lnTo>
                    <a:pt x="45498" y="325187"/>
                  </a:lnTo>
                  <a:lnTo>
                    <a:pt x="36633" y="371595"/>
                  </a:lnTo>
                  <a:lnTo>
                    <a:pt x="33595" y="419690"/>
                  </a:lnTo>
                  <a:lnTo>
                    <a:pt x="33595" y="3904803"/>
                  </a:lnTo>
                  <a:lnTo>
                    <a:pt x="36592" y="3952898"/>
                  </a:lnTo>
                  <a:lnTo>
                    <a:pt x="45498" y="4000415"/>
                  </a:lnTo>
                  <a:lnTo>
                    <a:pt x="59812" y="4045026"/>
                  </a:lnTo>
                  <a:lnTo>
                    <a:pt x="79200" y="4087041"/>
                  </a:lnTo>
                  <a:lnTo>
                    <a:pt x="103286" y="4126114"/>
                  </a:lnTo>
                  <a:lnTo>
                    <a:pt x="131693" y="4161894"/>
                  </a:lnTo>
                  <a:lnTo>
                    <a:pt x="164045" y="4194034"/>
                  </a:lnTo>
                  <a:lnTo>
                    <a:pt x="199967" y="4222186"/>
                  </a:lnTo>
                  <a:lnTo>
                    <a:pt x="239081" y="4246000"/>
                  </a:lnTo>
                  <a:lnTo>
                    <a:pt x="281012" y="4265129"/>
                  </a:lnTo>
                  <a:lnTo>
                    <a:pt x="325383" y="4279224"/>
                  </a:lnTo>
                  <a:lnTo>
                    <a:pt x="369814" y="4287561"/>
                  </a:lnTo>
                  <a:lnTo>
                    <a:pt x="248606" y="4287561"/>
                  </a:lnTo>
                  <a:lnTo>
                    <a:pt x="280545" y="4317328"/>
                  </a:lnTo>
                  <a:lnTo>
                    <a:pt x="316125" y="4343160"/>
                  </a:lnTo>
                  <a:lnTo>
                    <a:pt x="355694" y="4364823"/>
                  </a:lnTo>
                  <a:lnTo>
                    <a:pt x="399602" y="4382080"/>
                  </a:lnTo>
                  <a:lnTo>
                    <a:pt x="448197" y="4394698"/>
                  </a:lnTo>
                  <a:lnTo>
                    <a:pt x="501830" y="4402441"/>
                  </a:lnTo>
                  <a:lnTo>
                    <a:pt x="560848" y="4405074"/>
                  </a:lnTo>
                  <a:lnTo>
                    <a:pt x="9163336" y="4405074"/>
                  </a:lnTo>
                  <a:lnTo>
                    <a:pt x="9141823" y="4414169"/>
                  </a:lnTo>
                  <a:lnTo>
                    <a:pt x="9096493" y="4427559"/>
                  </a:lnTo>
                  <a:lnTo>
                    <a:pt x="9049194" y="4435824"/>
                  </a:lnTo>
                  <a:lnTo>
                    <a:pt x="9000241" y="4438649"/>
                  </a:lnTo>
                  <a:close/>
                </a:path>
                <a:path w="9420225" h="4438650">
                  <a:moveTo>
                    <a:pt x="9062550" y="4290918"/>
                  </a:moveTo>
                  <a:lnTo>
                    <a:pt x="8896096" y="4290918"/>
                  </a:lnTo>
                  <a:lnTo>
                    <a:pt x="8944219" y="4287882"/>
                  </a:lnTo>
                  <a:lnTo>
                    <a:pt x="8990655" y="4279023"/>
                  </a:lnTo>
                  <a:lnTo>
                    <a:pt x="9035026" y="4264717"/>
                  </a:lnTo>
                  <a:lnTo>
                    <a:pt x="9076957" y="4245340"/>
                  </a:lnTo>
                  <a:lnTo>
                    <a:pt x="9116071" y="4221269"/>
                  </a:lnTo>
                  <a:lnTo>
                    <a:pt x="9151993" y="4192879"/>
                  </a:lnTo>
                  <a:lnTo>
                    <a:pt x="9184345" y="4160546"/>
                  </a:lnTo>
                  <a:lnTo>
                    <a:pt x="9212752" y="4124647"/>
                  </a:lnTo>
                  <a:lnTo>
                    <a:pt x="9236838" y="4085556"/>
                  </a:lnTo>
                  <a:lnTo>
                    <a:pt x="9256226" y="4043650"/>
                  </a:lnTo>
                  <a:lnTo>
                    <a:pt x="9270540" y="3999306"/>
                  </a:lnTo>
                  <a:lnTo>
                    <a:pt x="9279405" y="3952898"/>
                  </a:lnTo>
                  <a:lnTo>
                    <a:pt x="9282443" y="3904803"/>
                  </a:lnTo>
                  <a:lnTo>
                    <a:pt x="9282443" y="419690"/>
                  </a:lnTo>
                  <a:lnTo>
                    <a:pt x="9279405" y="371595"/>
                  </a:lnTo>
                  <a:lnTo>
                    <a:pt x="9270540" y="325187"/>
                  </a:lnTo>
                  <a:lnTo>
                    <a:pt x="9256226" y="280843"/>
                  </a:lnTo>
                  <a:lnTo>
                    <a:pt x="9236838" y="238937"/>
                  </a:lnTo>
                  <a:lnTo>
                    <a:pt x="9212752" y="199846"/>
                  </a:lnTo>
                  <a:lnTo>
                    <a:pt x="9184345" y="163947"/>
                  </a:lnTo>
                  <a:lnTo>
                    <a:pt x="9151993" y="131614"/>
                  </a:lnTo>
                  <a:lnTo>
                    <a:pt x="9116071" y="103224"/>
                  </a:lnTo>
                  <a:lnTo>
                    <a:pt x="9076957" y="79153"/>
                  </a:lnTo>
                  <a:lnTo>
                    <a:pt x="9035026" y="59776"/>
                  </a:lnTo>
                  <a:lnTo>
                    <a:pt x="8990655" y="45471"/>
                  </a:lnTo>
                  <a:lnTo>
                    <a:pt x="8944219" y="36611"/>
                  </a:lnTo>
                  <a:lnTo>
                    <a:pt x="8896096" y="33575"/>
                  </a:lnTo>
                  <a:lnTo>
                    <a:pt x="9058500" y="33575"/>
                  </a:lnTo>
                  <a:lnTo>
                    <a:pt x="9123061" y="67127"/>
                  </a:lnTo>
                  <a:lnTo>
                    <a:pt x="9160628" y="94508"/>
                  </a:lnTo>
                  <a:lnTo>
                    <a:pt x="9194878" y="125702"/>
                  </a:lnTo>
                  <a:lnTo>
                    <a:pt x="9225506" y="160350"/>
                  </a:lnTo>
                  <a:lnTo>
                    <a:pt x="9252207" y="198094"/>
                  </a:lnTo>
                  <a:lnTo>
                    <a:pt x="9288362" y="229046"/>
                  </a:lnTo>
                  <a:lnTo>
                    <a:pt x="9320973" y="263775"/>
                  </a:lnTo>
                  <a:lnTo>
                    <a:pt x="9334680" y="282032"/>
                  </a:lnTo>
                  <a:lnTo>
                    <a:pt x="9295881" y="282032"/>
                  </a:lnTo>
                  <a:lnTo>
                    <a:pt x="9305225" y="315345"/>
                  </a:lnTo>
                  <a:lnTo>
                    <a:pt x="9312679" y="349602"/>
                  </a:lnTo>
                  <a:lnTo>
                    <a:pt x="9317613" y="384489"/>
                  </a:lnTo>
                  <a:lnTo>
                    <a:pt x="9319398" y="419690"/>
                  </a:lnTo>
                  <a:lnTo>
                    <a:pt x="9319398" y="3904803"/>
                  </a:lnTo>
                  <a:lnTo>
                    <a:pt x="9316571" y="3953725"/>
                  </a:lnTo>
                  <a:lnTo>
                    <a:pt x="9308301" y="4000996"/>
                  </a:lnTo>
                  <a:lnTo>
                    <a:pt x="9294903" y="4046300"/>
                  </a:lnTo>
                  <a:lnTo>
                    <a:pt x="9276694" y="4089320"/>
                  </a:lnTo>
                  <a:lnTo>
                    <a:pt x="9253989" y="4129741"/>
                  </a:lnTo>
                  <a:lnTo>
                    <a:pt x="9227104" y="4167248"/>
                  </a:lnTo>
                  <a:lnTo>
                    <a:pt x="9196355" y="4201524"/>
                  </a:lnTo>
                  <a:lnTo>
                    <a:pt x="9162058" y="4232255"/>
                  </a:lnTo>
                  <a:lnTo>
                    <a:pt x="9124529" y="4259123"/>
                  </a:lnTo>
                  <a:lnTo>
                    <a:pt x="9084083" y="4281815"/>
                  </a:lnTo>
                  <a:lnTo>
                    <a:pt x="9062550" y="4290918"/>
                  </a:lnTo>
                  <a:close/>
                </a:path>
                <a:path w="9420225" h="4438650">
                  <a:moveTo>
                    <a:pt x="9163336" y="4405074"/>
                  </a:moveTo>
                  <a:lnTo>
                    <a:pt x="9000241" y="4405074"/>
                  </a:lnTo>
                  <a:lnTo>
                    <a:pt x="9048422" y="4402037"/>
                  </a:lnTo>
                  <a:lnTo>
                    <a:pt x="9095015" y="4393178"/>
                  </a:lnTo>
                  <a:lnTo>
                    <a:pt x="9139626" y="4378872"/>
                  </a:lnTo>
                  <a:lnTo>
                    <a:pt x="9181862" y="4359496"/>
                  </a:lnTo>
                  <a:lnTo>
                    <a:pt x="9221326" y="4335425"/>
                  </a:lnTo>
                  <a:lnTo>
                    <a:pt x="9257625" y="4307035"/>
                  </a:lnTo>
                  <a:lnTo>
                    <a:pt x="9290364" y="4274702"/>
                  </a:lnTo>
                  <a:lnTo>
                    <a:pt x="9319149" y="4238802"/>
                  </a:lnTo>
                  <a:lnTo>
                    <a:pt x="9343585" y="4199712"/>
                  </a:lnTo>
                  <a:lnTo>
                    <a:pt x="9363277" y="4157806"/>
                  </a:lnTo>
                  <a:lnTo>
                    <a:pt x="9377832" y="4113461"/>
                  </a:lnTo>
                  <a:lnTo>
                    <a:pt x="9386854" y="4067053"/>
                  </a:lnTo>
                  <a:lnTo>
                    <a:pt x="9389949" y="4018958"/>
                  </a:lnTo>
                  <a:lnTo>
                    <a:pt x="9389949" y="533846"/>
                  </a:lnTo>
                  <a:lnTo>
                    <a:pt x="9386947" y="486048"/>
                  </a:lnTo>
                  <a:lnTo>
                    <a:pt x="9378253" y="440209"/>
                  </a:lnTo>
                  <a:lnTo>
                    <a:pt x="9364332" y="396607"/>
                  </a:lnTo>
                  <a:lnTo>
                    <a:pt x="9345652" y="355524"/>
                  </a:lnTo>
                  <a:lnTo>
                    <a:pt x="9322680" y="317239"/>
                  </a:lnTo>
                  <a:lnTo>
                    <a:pt x="9295881" y="282032"/>
                  </a:lnTo>
                  <a:lnTo>
                    <a:pt x="9334680" y="282032"/>
                  </a:lnTo>
                  <a:lnTo>
                    <a:pt x="9373991" y="343307"/>
                  </a:lnTo>
                  <a:lnTo>
                    <a:pt x="9393610" y="387479"/>
                  </a:lnTo>
                  <a:lnTo>
                    <a:pt x="9408111" y="434170"/>
                  </a:lnTo>
                  <a:lnTo>
                    <a:pt x="9417101" y="483064"/>
                  </a:lnTo>
                  <a:lnTo>
                    <a:pt x="9420185" y="533846"/>
                  </a:lnTo>
                  <a:lnTo>
                    <a:pt x="9420185" y="4018958"/>
                  </a:lnTo>
                  <a:lnTo>
                    <a:pt x="9417358" y="4067881"/>
                  </a:lnTo>
                  <a:lnTo>
                    <a:pt x="9409087" y="4115152"/>
                  </a:lnTo>
                  <a:lnTo>
                    <a:pt x="9395651" y="4160546"/>
                  </a:lnTo>
                  <a:lnTo>
                    <a:pt x="9377480" y="4203476"/>
                  </a:lnTo>
                  <a:lnTo>
                    <a:pt x="9354775" y="4243897"/>
                  </a:lnTo>
                  <a:lnTo>
                    <a:pt x="9327890" y="4281403"/>
                  </a:lnTo>
                  <a:lnTo>
                    <a:pt x="9297141" y="4315680"/>
                  </a:lnTo>
                  <a:lnTo>
                    <a:pt x="9262844" y="4346410"/>
                  </a:lnTo>
                  <a:lnTo>
                    <a:pt x="9225315" y="4373279"/>
                  </a:lnTo>
                  <a:lnTo>
                    <a:pt x="9184869" y="4395970"/>
                  </a:lnTo>
                  <a:lnTo>
                    <a:pt x="9163336" y="4405074"/>
                  </a:lnTo>
                  <a:close/>
                </a:path>
                <a:path w="9420225" h="4438650">
                  <a:moveTo>
                    <a:pt x="8899455" y="4324494"/>
                  </a:moveTo>
                  <a:lnTo>
                    <a:pt x="423302" y="4324494"/>
                  </a:lnTo>
                  <a:lnTo>
                    <a:pt x="376636" y="4322028"/>
                  </a:lnTo>
                  <a:lnTo>
                    <a:pt x="332174" y="4314841"/>
                  </a:lnTo>
                  <a:lnTo>
                    <a:pt x="289603" y="4303246"/>
                  </a:lnTo>
                  <a:lnTo>
                    <a:pt x="248606" y="4287561"/>
                  </a:lnTo>
                  <a:lnTo>
                    <a:pt x="369814" y="4287561"/>
                  </a:lnTo>
                  <a:lnTo>
                    <a:pt x="371819" y="4287937"/>
                  </a:lnTo>
                  <a:lnTo>
                    <a:pt x="419943" y="4290918"/>
                  </a:lnTo>
                  <a:lnTo>
                    <a:pt x="9062550" y="4290918"/>
                  </a:lnTo>
                  <a:lnTo>
                    <a:pt x="9041037" y="4300013"/>
                  </a:lnTo>
                  <a:lnTo>
                    <a:pt x="8995706" y="4313403"/>
                  </a:lnTo>
                  <a:lnTo>
                    <a:pt x="8948407" y="4321668"/>
                  </a:lnTo>
                  <a:lnTo>
                    <a:pt x="8899455" y="4324494"/>
                  </a:lnTo>
                  <a:close/>
                </a:path>
              </a:pathLst>
            </a:custGeom>
            <a:solidFill>
              <a:srgbClr val="77828C"/>
            </a:solidFill>
          </p:spPr>
          <p:txBody>
            <a:bodyPr wrap="square" lIns="0" tIns="0" rIns="0" bIns="0" rtlCol="0"/>
            <a:lstStyle/>
            <a:p>
              <a:endParaRPr/>
            </a:p>
          </p:txBody>
        </p:sp>
      </p:grpSp>
      <p:sp>
        <p:nvSpPr>
          <p:cNvPr id="13" name="object 13"/>
          <p:cNvSpPr txBox="1">
            <a:spLocks noGrp="1"/>
          </p:cNvSpPr>
          <p:nvPr>
            <p:ph type="title"/>
          </p:nvPr>
        </p:nvSpPr>
        <p:spPr>
          <a:prstGeom prst="rect">
            <a:avLst/>
          </a:prstGeom>
        </p:spPr>
        <p:txBody>
          <a:bodyPr vert="horz" wrap="square" lIns="0" tIns="1213562" rIns="0" bIns="0" rtlCol="0">
            <a:spAutoFit/>
          </a:bodyPr>
          <a:lstStyle/>
          <a:p>
            <a:pPr marL="1283970" marR="5080">
              <a:lnSpc>
                <a:spcPct val="78700"/>
              </a:lnSpc>
              <a:spcBef>
                <a:spcPts val="3000"/>
              </a:spcBef>
            </a:pPr>
            <a:r>
              <a:rPr i="1" spc="85" dirty="0"/>
              <a:t>A</a:t>
            </a:r>
            <a:r>
              <a:rPr i="1" spc="-2080" dirty="0"/>
              <a:t> </a:t>
            </a:r>
            <a:r>
              <a:rPr i="1" spc="-910" dirty="0"/>
              <a:t>M</a:t>
            </a:r>
            <a:r>
              <a:rPr i="1" spc="-930" dirty="0"/>
              <a:t>E</a:t>
            </a:r>
            <a:r>
              <a:rPr i="1" spc="-919" dirty="0"/>
              <a:t>D</a:t>
            </a:r>
            <a:r>
              <a:rPr i="1" spc="-944" dirty="0"/>
              <a:t>HU</a:t>
            </a:r>
            <a:r>
              <a:rPr i="1" spc="-160" dirty="0"/>
              <a:t>B</a:t>
            </a:r>
            <a:r>
              <a:rPr spc="-805" dirty="0"/>
              <a:t> </a:t>
            </a:r>
            <a:r>
              <a:rPr spc="-1010" dirty="0"/>
              <a:t>A</a:t>
            </a:r>
            <a:r>
              <a:rPr spc="-1065" dirty="0"/>
              <a:t>GR</a:t>
            </a:r>
            <a:r>
              <a:rPr spc="-1010" dirty="0"/>
              <a:t>A</a:t>
            </a:r>
            <a:r>
              <a:rPr spc="-1025" dirty="0"/>
              <a:t>D</a:t>
            </a:r>
            <a:r>
              <a:rPr spc="-1035" dirty="0"/>
              <a:t>E</a:t>
            </a:r>
            <a:r>
              <a:rPr spc="-1010" dirty="0"/>
              <a:t>C</a:t>
            </a:r>
            <a:r>
              <a:rPr spc="-1035" dirty="0"/>
              <a:t>E</a:t>
            </a:r>
            <a:r>
              <a:rPr spc="-265"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3074" name="Picture 2" descr="MedicinaNET">
            <a:extLst>
              <a:ext uri="{FF2B5EF4-FFF2-40B4-BE49-F238E27FC236}">
                <a16:creationId xmlns:a16="http://schemas.microsoft.com/office/drawing/2014/main" id="{679E82C7-55DA-474F-B6EF-A0D405BF7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952" y="2857500"/>
            <a:ext cx="11617621" cy="662940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BD9E96F-AFB6-4C45-9F4B-265EF4CBEF3A}"/>
              </a:ext>
            </a:extLst>
          </p:cNvPr>
          <p:cNvSpPr txBox="1"/>
          <p:nvPr/>
        </p:nvSpPr>
        <p:spPr>
          <a:xfrm>
            <a:off x="2590800" y="1123771"/>
            <a:ext cx="8458200" cy="1200329"/>
          </a:xfrm>
          <a:prstGeom prst="rect">
            <a:avLst/>
          </a:prstGeom>
          <a:noFill/>
          <a:ln w="57150">
            <a:solidFill>
              <a:srgbClr val="00B050"/>
            </a:solidFill>
          </a:ln>
        </p:spPr>
        <p:txBody>
          <a:bodyPr wrap="square" rtlCol="0">
            <a:spAutoFit/>
          </a:bodyPr>
          <a:lstStyle/>
          <a:p>
            <a:pPr algn="ctr"/>
            <a:r>
              <a:rPr lang="pt-BR" sz="3600" b="1" dirty="0">
                <a:solidFill>
                  <a:srgbClr val="FF0000"/>
                </a:solidFill>
              </a:rPr>
              <a:t>ELETROCARDIOGRAMA NORMAL DE 12 DERIVAÇÕES</a:t>
            </a:r>
          </a:p>
        </p:txBody>
      </p:sp>
    </p:spTree>
    <p:extLst>
      <p:ext uri="{BB962C8B-B14F-4D97-AF65-F5344CB8AC3E}">
        <p14:creationId xmlns:p14="http://schemas.microsoft.com/office/powerpoint/2010/main" val="364334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pic>
        <p:nvPicPr>
          <p:cNvPr id="7170" name="Picture 2">
            <a:extLst>
              <a:ext uri="{FF2B5EF4-FFF2-40B4-BE49-F238E27FC236}">
                <a16:creationId xmlns:a16="http://schemas.microsoft.com/office/drawing/2014/main" id="{C253A6C9-DE4C-445E-87C1-21828A843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66900"/>
            <a:ext cx="8791575" cy="420433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ED270A8A-5777-42AE-AA72-4831B58851EA}"/>
              </a:ext>
            </a:extLst>
          </p:cNvPr>
          <p:cNvSpPr txBox="1"/>
          <p:nvPr/>
        </p:nvSpPr>
        <p:spPr>
          <a:xfrm>
            <a:off x="2590801" y="800100"/>
            <a:ext cx="6553200" cy="584775"/>
          </a:xfrm>
          <a:prstGeom prst="rect">
            <a:avLst/>
          </a:prstGeom>
          <a:noFill/>
          <a:ln w="57150">
            <a:solidFill>
              <a:srgbClr val="00B050"/>
            </a:solidFill>
          </a:ln>
        </p:spPr>
        <p:txBody>
          <a:bodyPr wrap="square" rtlCol="0">
            <a:spAutoFit/>
          </a:bodyPr>
          <a:lstStyle/>
          <a:p>
            <a:pPr algn="ctr"/>
            <a:r>
              <a:rPr lang="pt-BR" sz="3200" b="1" dirty="0">
                <a:solidFill>
                  <a:srgbClr val="FF0000"/>
                </a:solidFill>
              </a:rPr>
              <a:t>MECANISMOS DAS ARRITMIAS</a:t>
            </a:r>
          </a:p>
        </p:txBody>
      </p:sp>
      <p:cxnSp>
        <p:nvCxnSpPr>
          <p:cNvPr id="9" name="Conector de Seta Reta 8">
            <a:extLst>
              <a:ext uri="{FF2B5EF4-FFF2-40B4-BE49-F238E27FC236}">
                <a16:creationId xmlns:a16="http://schemas.microsoft.com/office/drawing/2014/main" id="{00589189-04D9-4DE7-8D8C-22139634269C}"/>
              </a:ext>
            </a:extLst>
          </p:cNvPr>
          <p:cNvCxnSpPr/>
          <p:nvPr/>
        </p:nvCxnSpPr>
        <p:spPr>
          <a:xfrm>
            <a:off x="4953000" y="720090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46C780D0-AB2D-4615-814D-DB08E70C9980}"/>
              </a:ext>
            </a:extLst>
          </p:cNvPr>
          <p:cNvCxnSpPr>
            <a:cxnSpLocks/>
          </p:cNvCxnSpPr>
          <p:nvPr/>
        </p:nvCxnSpPr>
        <p:spPr>
          <a:xfrm>
            <a:off x="3167138" y="5523265"/>
            <a:ext cx="2308404" cy="135613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0C14DCC2-AA23-4D1C-8B0D-7ECA302F8F0F}"/>
              </a:ext>
            </a:extLst>
          </p:cNvPr>
          <p:cNvSpPr txBox="1"/>
          <p:nvPr/>
        </p:nvSpPr>
        <p:spPr>
          <a:xfrm>
            <a:off x="5486400" y="6427748"/>
            <a:ext cx="3871912" cy="1015663"/>
          </a:xfrm>
          <a:prstGeom prst="rect">
            <a:avLst/>
          </a:prstGeom>
          <a:noFill/>
          <a:ln w="38100">
            <a:solidFill>
              <a:schemeClr val="tx1"/>
            </a:solidFill>
          </a:ln>
        </p:spPr>
        <p:txBody>
          <a:bodyPr wrap="square" rtlCol="0">
            <a:spAutoFit/>
          </a:bodyPr>
          <a:lstStyle/>
          <a:p>
            <a:r>
              <a:rPr lang="pt-BR" sz="2000" b="1" dirty="0">
                <a:latin typeface="Arial" panose="020B0604020202020204" pitchFamily="34" charset="0"/>
                <a:cs typeface="Arial" panose="020B0604020202020204" pitchFamily="34" charset="0"/>
              </a:rPr>
              <a:t>Mecanismos de reentrada:    *cicatrizes</a:t>
            </a:r>
          </a:p>
          <a:p>
            <a:r>
              <a:rPr lang="pt-BR" sz="2000" b="1" dirty="0">
                <a:latin typeface="Arial" panose="020B0604020202020204" pitchFamily="34" charset="0"/>
                <a:cs typeface="Arial" panose="020B0604020202020204" pitchFamily="34" charset="0"/>
              </a:rPr>
              <a:t>*deformidades estruturais</a:t>
            </a:r>
          </a:p>
        </p:txBody>
      </p:sp>
      <p:sp>
        <p:nvSpPr>
          <p:cNvPr id="17" name="CaixaDeTexto 16">
            <a:extLst>
              <a:ext uri="{FF2B5EF4-FFF2-40B4-BE49-F238E27FC236}">
                <a16:creationId xmlns:a16="http://schemas.microsoft.com/office/drawing/2014/main" id="{E202D461-BD56-411D-A6C7-A80BE9FCDD86}"/>
              </a:ext>
            </a:extLst>
          </p:cNvPr>
          <p:cNvSpPr txBox="1"/>
          <p:nvPr/>
        </p:nvSpPr>
        <p:spPr>
          <a:xfrm>
            <a:off x="838200" y="8134171"/>
            <a:ext cx="8458200" cy="1200329"/>
          </a:xfrm>
          <a:prstGeom prst="rect">
            <a:avLst/>
          </a:prstGeom>
          <a:noFill/>
          <a:ln w="57150">
            <a:solidFill>
              <a:schemeClr val="accent6"/>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pt-BR" sz="2400" dirty="0"/>
              <a:t> </a:t>
            </a:r>
            <a:r>
              <a:rPr lang="pt-BR" sz="2400" b="1" dirty="0">
                <a:solidFill>
                  <a:srgbClr val="FF0000"/>
                </a:solidFill>
              </a:rPr>
              <a:t>CONDUÇÃO ATRIO-VENTRICULAR</a:t>
            </a:r>
          </a:p>
          <a:p>
            <a:r>
              <a:rPr lang="pt-BR" sz="2400" b="1" dirty="0"/>
              <a:t> =&gt; NORMAL = QRS estreito</a:t>
            </a:r>
          </a:p>
          <a:p>
            <a:r>
              <a:rPr lang="pt-BR" sz="2400" b="1" dirty="0"/>
              <a:t> =&gt; ABERRANTE = QRS alargado (BLOQUEIO DE RAMO)</a:t>
            </a:r>
          </a:p>
        </p:txBody>
      </p:sp>
      <p:pic>
        <p:nvPicPr>
          <p:cNvPr id="5122" name="Picture 2" descr="Arritmias cardiacas">
            <a:extLst>
              <a:ext uri="{FF2B5EF4-FFF2-40B4-BE49-F238E27FC236}">
                <a16:creationId xmlns:a16="http://schemas.microsoft.com/office/drawing/2014/main" id="{58ACE84D-EC22-4B78-AFCB-3E4EF69EB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660" y="3197665"/>
            <a:ext cx="4998895"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10" name="Seta: para a Direita 9">
            <a:extLst>
              <a:ext uri="{FF2B5EF4-FFF2-40B4-BE49-F238E27FC236}">
                <a16:creationId xmlns:a16="http://schemas.microsoft.com/office/drawing/2014/main" id="{69E10AE5-9DC2-4D4F-BCB3-5B1ADD0F0F15}"/>
              </a:ext>
            </a:extLst>
          </p:cNvPr>
          <p:cNvSpPr/>
          <p:nvPr/>
        </p:nvSpPr>
        <p:spPr>
          <a:xfrm>
            <a:off x="9729144" y="6667500"/>
            <a:ext cx="634056" cy="376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00860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827134" y="0"/>
            <a:ext cx="4460875" cy="4455160"/>
          </a:xfrm>
          <a:custGeom>
            <a:avLst/>
            <a:gdLst/>
            <a:ahLst/>
            <a:cxnLst/>
            <a:rect l="l" t="t" r="r" b="b"/>
            <a:pathLst>
              <a:path w="4460875" h="4455160">
                <a:moveTo>
                  <a:pt x="0" y="0"/>
                </a:moveTo>
                <a:lnTo>
                  <a:pt x="4460866" y="0"/>
                </a:lnTo>
                <a:lnTo>
                  <a:pt x="4460866" y="4454610"/>
                </a:lnTo>
                <a:lnTo>
                  <a:pt x="0" y="0"/>
                </a:lnTo>
                <a:close/>
              </a:path>
            </a:pathLst>
          </a:custGeom>
          <a:solidFill>
            <a:srgbClr val="66BE44"/>
          </a:solidFill>
        </p:spPr>
        <p:txBody>
          <a:bodyPr wrap="square" lIns="0" tIns="0" rIns="0" bIns="0" rtlCol="0"/>
          <a:lstStyle/>
          <a:p>
            <a:endParaRPr/>
          </a:p>
        </p:txBody>
      </p:sp>
      <p:grpSp>
        <p:nvGrpSpPr>
          <p:cNvPr id="3" name="object 3"/>
          <p:cNvGrpSpPr/>
          <p:nvPr/>
        </p:nvGrpSpPr>
        <p:grpSpPr>
          <a:xfrm>
            <a:off x="13542922" y="6802097"/>
            <a:ext cx="4745355" cy="3485515"/>
            <a:chOff x="13542922" y="6802097"/>
            <a:chExt cx="4745355" cy="3485515"/>
          </a:xfrm>
        </p:grpSpPr>
        <p:sp>
          <p:nvSpPr>
            <p:cNvPr id="4" name="object 4"/>
            <p:cNvSpPr/>
            <p:nvPr/>
          </p:nvSpPr>
          <p:spPr>
            <a:xfrm>
              <a:off x="13542922" y="8348591"/>
              <a:ext cx="4745355" cy="1475740"/>
            </a:xfrm>
            <a:custGeom>
              <a:avLst/>
              <a:gdLst/>
              <a:ahLst/>
              <a:cxnLst/>
              <a:rect l="l" t="t" r="r" b="b"/>
              <a:pathLst>
                <a:path w="4745355" h="1475740">
                  <a:moveTo>
                    <a:pt x="0" y="0"/>
                  </a:moveTo>
                  <a:lnTo>
                    <a:pt x="4745078" y="0"/>
                  </a:lnTo>
                  <a:lnTo>
                    <a:pt x="4745078" y="1475719"/>
                  </a:lnTo>
                  <a:lnTo>
                    <a:pt x="0" y="1475719"/>
                  </a:lnTo>
                  <a:lnTo>
                    <a:pt x="0" y="0"/>
                  </a:lnTo>
                  <a:close/>
                </a:path>
              </a:pathLst>
            </a:custGeom>
            <a:solidFill>
              <a:srgbClr val="0D0D2F"/>
            </a:solidFill>
          </p:spPr>
          <p:txBody>
            <a:bodyPr wrap="square" lIns="0" tIns="0" rIns="0" bIns="0" rtlCol="0"/>
            <a:lstStyle/>
            <a:p>
              <a:endParaRPr/>
            </a:p>
          </p:txBody>
        </p:sp>
        <p:pic>
          <p:nvPicPr>
            <p:cNvPr id="5" name="object 5"/>
            <p:cNvPicPr/>
            <p:nvPr/>
          </p:nvPicPr>
          <p:blipFill>
            <a:blip r:embed="rId2" cstate="print"/>
            <a:stretch>
              <a:fillRect/>
            </a:stretch>
          </p:blipFill>
          <p:spPr>
            <a:xfrm>
              <a:off x="13718491" y="6802097"/>
              <a:ext cx="4569508" cy="3484901"/>
            </a:xfrm>
            <a:prstGeom prst="rect">
              <a:avLst/>
            </a:prstGeom>
          </p:spPr>
        </p:pic>
      </p:grpSp>
      <p:sp>
        <p:nvSpPr>
          <p:cNvPr id="6" name="object 6"/>
          <p:cNvSpPr/>
          <p:nvPr/>
        </p:nvSpPr>
        <p:spPr>
          <a:xfrm>
            <a:off x="12471235" y="1"/>
            <a:ext cx="5572760" cy="4432935"/>
          </a:xfrm>
          <a:custGeom>
            <a:avLst/>
            <a:gdLst/>
            <a:ahLst/>
            <a:cxnLst/>
            <a:rect l="l" t="t" r="r" b="b"/>
            <a:pathLst>
              <a:path w="5572759" h="4432935">
                <a:moveTo>
                  <a:pt x="5395406" y="0"/>
                </a:moveTo>
                <a:lnTo>
                  <a:pt x="5567136" y="0"/>
                </a:lnTo>
                <a:lnTo>
                  <a:pt x="5572537" y="4432573"/>
                </a:lnTo>
                <a:lnTo>
                  <a:pt x="5228918" y="4234566"/>
                </a:lnTo>
                <a:lnTo>
                  <a:pt x="5400486" y="4135277"/>
                </a:lnTo>
                <a:lnTo>
                  <a:pt x="5395406" y="0"/>
                </a:lnTo>
                <a:close/>
              </a:path>
              <a:path w="5572759" h="4432935">
                <a:moveTo>
                  <a:pt x="0" y="1221456"/>
                </a:moveTo>
                <a:lnTo>
                  <a:pt x="2110621" y="0"/>
                </a:lnTo>
                <a:lnTo>
                  <a:pt x="2452219" y="0"/>
                </a:lnTo>
                <a:lnTo>
                  <a:pt x="342792" y="1220765"/>
                </a:lnTo>
                <a:lnTo>
                  <a:pt x="5400486" y="4135277"/>
                </a:lnTo>
                <a:lnTo>
                  <a:pt x="5228918" y="4234566"/>
                </a:lnTo>
                <a:lnTo>
                  <a:pt x="0" y="1221456"/>
                </a:lnTo>
                <a:close/>
              </a:path>
            </a:pathLst>
          </a:custGeom>
          <a:solidFill>
            <a:srgbClr val="0D0D2F"/>
          </a:solidFill>
        </p:spPr>
        <p:txBody>
          <a:bodyPr wrap="square" lIns="0" tIns="0" rIns="0" bIns="0" rtlCol="0"/>
          <a:lstStyle/>
          <a:p>
            <a:endParaRPr/>
          </a:p>
        </p:txBody>
      </p:sp>
      <p:sp>
        <p:nvSpPr>
          <p:cNvPr id="7" name="CaixaDeTexto 6">
            <a:extLst>
              <a:ext uri="{FF2B5EF4-FFF2-40B4-BE49-F238E27FC236}">
                <a16:creationId xmlns:a16="http://schemas.microsoft.com/office/drawing/2014/main" id="{5809FEC2-92CF-4F44-9BA9-1F87621E25B7}"/>
              </a:ext>
            </a:extLst>
          </p:cNvPr>
          <p:cNvSpPr txBox="1"/>
          <p:nvPr/>
        </p:nvSpPr>
        <p:spPr>
          <a:xfrm>
            <a:off x="1524000" y="419100"/>
            <a:ext cx="8458200" cy="954107"/>
          </a:xfrm>
          <a:prstGeom prst="rect">
            <a:avLst/>
          </a:prstGeom>
          <a:noFill/>
          <a:ln w="57150">
            <a:solidFill>
              <a:srgbClr val="00B050"/>
            </a:solidFill>
          </a:ln>
        </p:spPr>
        <p:txBody>
          <a:bodyPr wrap="square" rtlCol="0">
            <a:spAutoFit/>
          </a:bodyPr>
          <a:lstStyle/>
          <a:p>
            <a:pPr algn="ctr"/>
            <a:r>
              <a:rPr lang="pt-BR" sz="2800" b="1" dirty="0">
                <a:solidFill>
                  <a:srgbClr val="FF0000"/>
                </a:solidFill>
              </a:rPr>
              <a:t>LOCAIS DE BLOQUEIO NO SISTEMA DE CONDUÇÃO ELÉTRICO E RITMO DE ESCAPE</a:t>
            </a:r>
          </a:p>
        </p:txBody>
      </p:sp>
      <p:pic>
        <p:nvPicPr>
          <p:cNvPr id="4098" name="Picture 2" descr="Bloqueio de ramo direito: saiba como identificar no ECG | Medway">
            <a:extLst>
              <a:ext uri="{FF2B5EF4-FFF2-40B4-BE49-F238E27FC236}">
                <a16:creationId xmlns:a16="http://schemas.microsoft.com/office/drawing/2014/main" id="{FA695369-CF96-4695-B3E2-3BF9CFD02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6660" y="3576622"/>
            <a:ext cx="5022305" cy="4554886"/>
          </a:xfrm>
          <a:prstGeom prst="rect">
            <a:avLst/>
          </a:prstGeom>
          <a:noFill/>
          <a:ln w="76200">
            <a:solidFill>
              <a:srgbClr val="F07EE2"/>
            </a:solidFill>
          </a:ln>
          <a:extLst>
            <a:ext uri="{909E8E84-426E-40DD-AFC4-6F175D3DCCD1}">
              <a14:hiddenFill xmlns:a14="http://schemas.microsoft.com/office/drawing/2010/main">
                <a:solidFill>
                  <a:srgbClr val="FFFFFF"/>
                </a:solidFill>
              </a14:hiddenFill>
            </a:ext>
          </a:extLst>
        </p:spPr>
      </p:pic>
      <p:pic>
        <p:nvPicPr>
          <p:cNvPr id="13" name="Picture 2" descr="Bradiarritmias">
            <a:extLst>
              <a:ext uri="{FF2B5EF4-FFF2-40B4-BE49-F238E27FC236}">
                <a16:creationId xmlns:a16="http://schemas.microsoft.com/office/drawing/2014/main" id="{E3C05578-B865-4228-A6D9-B2A169B35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295" y="1920903"/>
            <a:ext cx="5022305" cy="7718397"/>
          </a:xfrm>
          <a:prstGeom prst="rect">
            <a:avLst/>
          </a:prstGeom>
          <a:noFill/>
          <a:ln w="76200">
            <a:solidFill>
              <a:srgbClr val="0070C0"/>
            </a:solidFill>
          </a:ln>
          <a:extLst>
            <a:ext uri="{909E8E84-426E-40DD-AFC4-6F175D3DCCD1}">
              <a14:hiddenFill xmlns:a14="http://schemas.microsoft.com/office/drawing/2010/main">
                <a:solidFill>
                  <a:srgbClr val="FFFFFF"/>
                </a:solidFill>
              </a14:hiddenFill>
            </a:ext>
          </a:extLst>
        </p:spPr>
      </p:pic>
      <p:pic>
        <p:nvPicPr>
          <p:cNvPr id="14" name="Picture 4" descr="Interpretación de ECG por enfermería - ppt descargar">
            <a:extLst>
              <a:ext uri="{FF2B5EF4-FFF2-40B4-BE49-F238E27FC236}">
                <a16:creationId xmlns:a16="http://schemas.microsoft.com/office/drawing/2014/main" id="{5F9FDE07-6FE0-4BA1-BE71-B69AF242D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213" y="1920903"/>
            <a:ext cx="4745356" cy="7919403"/>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4A53078B-FDC8-4FC7-92F4-4A11CC46D0CC}"/>
              </a:ext>
            </a:extLst>
          </p:cNvPr>
          <p:cNvSpPr txBox="1"/>
          <p:nvPr/>
        </p:nvSpPr>
        <p:spPr>
          <a:xfrm>
            <a:off x="11201400" y="2857500"/>
            <a:ext cx="4150474" cy="523220"/>
          </a:xfrm>
          <a:prstGeom prst="rect">
            <a:avLst/>
          </a:prstGeom>
          <a:noFill/>
          <a:ln w="38100">
            <a:solidFill>
              <a:srgbClr val="0070C0"/>
            </a:solidFill>
          </a:ln>
        </p:spPr>
        <p:txBody>
          <a:bodyPr wrap="square" rtlCol="0">
            <a:spAutoFit/>
          </a:bodyPr>
          <a:lstStyle/>
          <a:p>
            <a:pPr algn="ctr"/>
            <a:r>
              <a:rPr lang="pt-BR" sz="2800" b="1" dirty="0">
                <a:solidFill>
                  <a:srgbClr val="FF0000"/>
                </a:solidFill>
              </a:rPr>
              <a:t>LOCAIS DE BLOQUEIO</a:t>
            </a:r>
          </a:p>
        </p:txBody>
      </p:sp>
    </p:spTree>
    <p:extLst>
      <p:ext uri="{BB962C8B-B14F-4D97-AF65-F5344CB8AC3E}">
        <p14:creationId xmlns:p14="http://schemas.microsoft.com/office/powerpoint/2010/main" val="2668056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1914</TotalTime>
  <Words>1240</Words>
  <Application>Microsoft Office PowerPoint</Application>
  <PresentationFormat>Personalizar</PresentationFormat>
  <Paragraphs>197</Paragraphs>
  <Slides>65</Slides>
  <Notes>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65</vt:i4>
      </vt:variant>
    </vt:vector>
  </HeadingPairs>
  <TitlesOfParts>
    <vt:vector size="73" baseType="lpstr">
      <vt:lpstr>Arial</vt:lpstr>
      <vt:lpstr>Bernard MT Condensed</vt:lpstr>
      <vt:lpstr>Calibri</vt:lpstr>
      <vt:lpstr>Castellar</vt:lpstr>
      <vt:lpstr>Franklin Gothic Medium</vt:lpstr>
      <vt:lpstr>Roboto</vt:lpstr>
      <vt:lpstr>Verdana</vt:lpstr>
      <vt:lpstr>Office Theme</vt:lpstr>
      <vt:lpstr>CURSO PARA ACADÊMICOS 2022</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 MEDHUB AGRADECE!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PARA ACADÊMICOS 2022</dc:title>
  <dc:creator>AMALIA</dc:creator>
  <cp:lastModifiedBy>User</cp:lastModifiedBy>
  <cp:revision>393</cp:revision>
  <dcterms:created xsi:type="dcterms:W3CDTF">2022-06-27T14:07:25Z</dcterms:created>
  <dcterms:modified xsi:type="dcterms:W3CDTF">2022-07-18T16:17:41Z</dcterms:modified>
</cp:coreProperties>
</file>